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Two-hour practical. By the end every pair leaves with a Level-1 DFD, a STRIDE threat list of fifteen-plus threats, three working exploits, and the start of the 4-6 page PDF deliverable.</a:t>
            </a:r>
          </a:p>
          <a:p/>
          <a:p>
            <a:r>
              <a:t>TALKING POINTS:</a:t>
            </a:r>
          </a:p>
          <a:p>
            <a:r>
              <a:t>  - Pays off Chapters 4 and 5 — STRIDE and the Four Questions.</a:t>
            </a:r>
          </a:p>
          <a:p>
            <a:r>
              <a:t>  - Target: OWASP Juice Shop v19.2.1 (released 7 March 2026).</a:t>
            </a:r>
          </a:p>
          <a:p>
            <a:r>
              <a:t>  - Pedagogical contract: identify the threat, then prove it.</a:t>
            </a:r>
          </a:p>
          <a:p>
            <a:r>
              <a:t>  - Deliverable due 17:00 the Friday after the lab.</a:t>
            </a:r>
          </a:p>
          <a:p/>
          <a:p>
            <a:r>
              <a:t>TIME: ~2 min</a:t>
            </a:r>
          </a:p>
          <a:p/>
          <a:p>
            <a:r>
              <a:t>TIP: Project this slide while students take seats. Confirm everyone's Juice Shop container started during the verification trio.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First ten minutes strictly on paper. At minute 35 say 'switch to a tool'. At minute 48 say 'stop drawing'.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If your diagram could appear unchanged in a marketing deck, it isn't a DFD.</a:t>
            </a:r>
          </a:p>
          <a:p/>
          <a:p>
            <a:r>
              <a:t>TALKING POINTS:</a:t>
            </a:r>
          </a:p>
          <a:p>
            <a:r>
              <a:t>  - Across which line does the level of trust change?</a:t>
            </a:r>
          </a:p>
          <a:p>
            <a:r>
              <a:t>  - Internet to server. Server to database. Server to third-party payment. Server to filesystem.</a:t>
            </a:r>
          </a:p>
          <a:p>
            <a:r>
              <a:t>  - Boundary count is the minimum; if a pair has fewer, send them back to the diagram.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skeleton above is the minimum. If your DFD has many more elements, you are modelling out-of-scope flows.</a:t>
            </a:r>
          </a:p>
          <a:p/>
          <a:p>
            <a:r>
              <a:t>TALKING POINTS:</a:t>
            </a:r>
          </a:p>
          <a:p>
            <a:r>
              <a:t>  - D3 is the one to flag in red. The signing key is in the source tree.</a:t>
            </a:r>
          </a:p>
          <a:p>
            <a:r>
              <a:t>  - 111 challenges reuse the same flows over and over — fewer arrows than students expect.</a:t>
            </a:r>
          </a:p>
          <a:p>
            <a:r>
              <a:t>  - Every interesting threat in section 6.3 sits on a flow that crosses a boundary.</a:t>
            </a:r>
          </a:p>
          <a:p/>
          <a:p>
            <a:r>
              <a:t>TIME: ~8 min</a:t>
            </a:r>
          </a:p>
          <a:p/>
          <a:p>
            <a:r>
              <a:t>TIP: Hand out the printed DFD after pairs have spent ten minutes drawing their own. Compare; do not copy.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single most common DFD failure is lines without arrowheads, flows without labels.</a:t>
            </a:r>
          </a:p>
          <a:p/>
          <a:p>
            <a:r>
              <a:t>TALKING POINTS:</a:t>
            </a:r>
          </a:p>
          <a:p>
            <a:r>
              <a:t>  - Architecture diagram, not DFD = the canonical failure mode.</a:t>
            </a:r>
          </a:p>
          <a:p>
            <a:r>
              <a:t>  - Pairs that get this right by minute 40 produce twice the threats.</a:t>
            </a:r>
          </a:p>
          <a:p>
            <a:r>
              <a:t>  - Say 'stop drawing' at minute 48 — the highest-leverage intervention of the session.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Six pairs take a STRIDE letter; remaining pairs take a DFD element. Together you cover the matrix.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lecturer can walk over and ask 'show me the bug'. If they can, the threat is real. If they can't, it is a hypothesis.</a:t>
            </a:r>
          </a:p>
          <a:p/>
          <a:p>
            <a:r>
              <a:t>TALKING POINTS:</a:t>
            </a:r>
          </a:p>
          <a:p>
            <a:r>
              <a:t>  - Aim: twelve or more threats per pair by minute 95.</a:t>
            </a:r>
          </a:p>
          <a:p>
            <a:r>
              <a:t>  - Strong cohorts produce eighteen with verified challenge keys.</a:t>
            </a:r>
          </a:p>
          <a:p>
            <a:r>
              <a:t>  - No challenge mapping means no verification means it stays a hypothesis.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Seven of the eighteen threats from the chapter — one per STRIDE letter where possible, plus the marquee JWT pair.</a:t>
            </a:r>
          </a:p>
          <a:p/>
          <a:p>
            <a:r>
              <a:t>TALKING POINTS:</a:t>
            </a:r>
          </a:p>
          <a:p>
            <a:r>
              <a:t>  - T11 is the textbook example of why secrets do not live in repos.</a:t>
            </a:r>
          </a:p>
          <a:p>
            <a:r>
              <a:t>  - T13 is the Optus 2022 pattern, exactly.</a:t>
            </a:r>
          </a:p>
          <a:p>
            <a:r>
              <a:t>  - T22 is the canonical 'client-side authz is UX, not security' lesson.</a:t>
            </a:r>
          </a:p>
          <a:p>
            <a:r>
              <a:t>  - Every challenge name is verified against data/static/challenges.yml on the master branch.</a:t>
            </a:r>
          </a:p>
          <a:p/>
          <a:p>
            <a:r>
              <a:t>TIME: ~6 min</a:t>
            </a:r>
          </a:p>
          <a:p/>
          <a:p>
            <a:r>
              <a:t>TIP: Don't read every row. Walk the rationale: one per letter, plus the marquee pair (T11 covers both Repudiation and Elevation).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pedagogical payload of the practical. Make the 'oh' moment happen out loud.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Pause on this slide. Let the room realise what it means before moving on.</a:t>
            </a:r>
          </a:p>
          <a:p/>
          <a:p>
            <a:r>
              <a:t>TALKING POINTS:</a:t>
            </a:r>
          </a:p>
          <a:p>
            <a:r>
              <a:t>  - Any attacker on the open internet can craft a valid JWT for any user, including admin.</a:t>
            </a:r>
          </a:p>
          <a:p>
            <a:r>
              <a:t>  - Defeats authentication AND repudiation in one stroke — the token is cryptographically valid; the audit log will trust it.</a:t>
            </a:r>
          </a:p>
          <a:p>
            <a:r>
              <a:t>  - Students hunting T11 reliably look inside the running container and miss the point. Send them to github.com.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Make students browse to the upstream repo on github.com and find the file there. Reproduce the forge live in front of them.</a:t>
            </a:r>
          </a:p>
          <a:p/>
          <a:p>
            <a:r>
              <a:t>TALKING POINTS:</a:t>
            </a:r>
          </a:p>
          <a:p>
            <a:r>
              <a:t>  - Students reliably go looking for the key inside the container, find it, and miss the point.</a:t>
            </a:r>
          </a:p>
          <a:p>
            <a:r>
              <a:t>  - The threat is that the key is ALSO checked into the public source tree.</a:t>
            </a:r>
          </a:p>
          <a:p>
            <a:r>
              <a:t>  - Use jwt.io or a one-line node script to re-sign; either works.</a:t>
            </a:r>
          </a:p>
          <a:p>
            <a:r>
              <a:t>  - End with the mitigation said aloud: per-environment keys, secrets manager (KMS, Vault), rotate, never commit.</a:t>
            </a:r>
          </a:p>
          <a:p/>
          <a:p>
            <a:r>
              <a:t>TIME: ~5 min</a:t>
            </a:r>
          </a:p>
          <a:p/>
          <a:p>
            <a:r>
              <a:t>TIP: Pre-stage the forged token before class — recovering from a typo on the projector eats five minutes you don't have.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Four Questions back on the board, scope statement modelled on the projector.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Force the four-way choice. Some threats are eliminated, not mitigated. T11 is the canonical example.</a:t>
            </a:r>
          </a:p>
          <a:p/>
          <a:p>
            <a:r>
              <a:t>TALKING POINTS:</a:t>
            </a:r>
          </a:p>
          <a:p>
            <a:r>
              <a:t>  - Mitigate = make it harder. Eliminate = remove the design fault that made it possible.</a:t>
            </a:r>
          </a:p>
          <a:p>
            <a:r>
              <a:t>  - If a threat can be eliminated, mitigation is the wrong answer.</a:t>
            </a:r>
          </a:p>
          <a:p>
            <a:r>
              <a:t>  - Scrub git history — rotation alone leaves the old key valid against historical forks.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Question 3 — what are we going to do about it? — gets answered out loud.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A threat list without decisions is a wishlist. Reject 'TBD' loudly.</a:t>
            </a:r>
          </a:p>
          <a:p/>
          <a:p>
            <a:r>
              <a:t>TALKING POINTS:</a:t>
            </a:r>
          </a:p>
          <a:p>
            <a:r>
              <a:t>  - T20 (XXE on legacy B2B) is the canonical Juice Shop 'accept and sunset' example.</a:t>
            </a:r>
          </a:p>
          <a:p>
            <a:r>
              <a:t>  - T11 (JWT key in repo) is the canonical 'eliminate'.</a:t>
            </a:r>
          </a:p>
          <a:p>
            <a:r>
              <a:t>  - Most rows will be Mitigate — that is fine, but force the choice anyway.</a:t>
            </a:r>
          </a:p>
          <a:p>
            <a:r>
              <a:t>  - Walk past every table at minute 100 and force decisions on at least the top five threats.</a:t>
            </a:r>
          </a:p>
          <a:p/>
          <a:p>
            <a:r>
              <a:t>TIME: ~4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Severity is informal (H/M/L/C). We do NOT teach DREAD — Chapter 4 explains why it was retired.</a:t>
            </a:r>
          </a:p>
          <a:p/>
          <a:p>
            <a:r>
              <a:t>TALKING POINTS:</a:t>
            </a:r>
          </a:p>
          <a:p>
            <a:r>
              <a:t>  - If your team needs a number, point at Microsoft's SDL Bug Bar or CVSS v4.0.</a:t>
            </a:r>
          </a:p>
          <a:p>
            <a:r>
              <a:t>  - Do not invent a precision the rubric cannot bear.</a:t>
            </a:r>
          </a:p>
          <a:p>
            <a:r>
              <a:t>  - Notice T11 is the only Eliminate — most rows are Mitigate. That ratio is healthy.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Class votes; lecturer drives. Three exploits. Each one ends on the mitigation said aloud.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Pre-stage a fresh --rm Juice Shop with a clean Score Board. End each exploit on the one-line mitigation said aloud.</a:t>
            </a:r>
          </a:p>
          <a:p/>
          <a:p>
            <a:r>
              <a:t>TALKING POINTS:</a:t>
            </a:r>
          </a:p>
          <a:p>
            <a:r>
              <a:t>  - T1 mitigation: parameterised queries, never hand-write the auth query.</a:t>
            </a:r>
          </a:p>
          <a:p>
            <a:r>
              <a:t>  - T13 mitigation: server derives basket from JWT subject, not from the URL.</a:t>
            </a:r>
          </a:p>
          <a:p>
            <a:r>
              <a:t>  - T11 mitigation: secrets manager, per-environment keys, rotate, scrub history.</a:t>
            </a:r>
          </a:p>
          <a:p>
            <a:r>
              <a:t>  - Vote takes 30 seconds. Drive the rest yourself.</a:t>
            </a:r>
          </a:p>
          <a:p/>
          <a:p>
            <a:r>
              <a:t>TIME: ~10 min</a:t>
            </a:r>
          </a:p>
          <a:p/>
          <a:p>
            <a:r>
              <a:t>TIP: Have Burp open in a second window in case a student wants to see the request. Don't switch unless asked.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One PDF, 4-6 pages, one per pair, due 17:00 the Friday after the lab.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4-page minimum prevents bullet-point answers. The 6-page maximum prevents padding.</a:t>
            </a:r>
          </a:p>
          <a:p/>
          <a:p>
            <a:r>
              <a:t>TALKING POINTS:</a:t>
            </a:r>
          </a:p>
          <a:p>
            <a:r>
              <a:t>  - Threat Dragon's PDF export covers the DFD and threat-list pages in one go.</a:t>
            </a:r>
          </a:p>
          <a:p>
            <a:r>
              <a:t>  - Only the cover, mitigation notes and reflection need a word processor.</a:t>
            </a:r>
          </a:p>
          <a:p>
            <a:r>
              <a:t>  - Write it the same evening. Threat-model write-ups age badly.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STRIDE coverage is 40% because that is where the cognitive work is. Mitigation realism is 20% because hand-wavy 'validate input' entries are the dominant failure mode.</a:t>
            </a:r>
          </a:p>
          <a:p/>
          <a:p>
            <a:r>
              <a:t>TALKING POINTS:</a:t>
            </a:r>
          </a:p>
          <a:p>
            <a:r>
              <a:t>  - Mapped onto LO2 (apply threat-modelling techniques) and LO5 (communicate findings).</a:t>
            </a:r>
          </a:p>
          <a:p>
            <a:r>
              <a:t>  - At least one mitigation must be a code or config change, not a process change.</a:t>
            </a:r>
          </a:p>
          <a:p>
            <a:r>
              <a:t>  - Reflection rewards honesty — name an assumption you did not write down.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Naming these in advance does not prevent them — but it converts ten minutes of confused regression into thirty seconds of 'oh, that's what's happening'.</a:t>
            </a:r>
          </a:p>
          <a:p/>
          <a:p>
            <a:r>
              <a:t>TALKING POINTS:</a:t>
            </a:r>
          </a:p>
          <a:p>
            <a:r>
              <a:t>  - The single discipline that prevents all five: doing threat modelling over talking about it (Threat Modeling Manifesto).</a:t>
            </a:r>
          </a:p>
          <a:p>
            <a:r>
              <a:t>  - The deliverable is the change in the design, not the document.</a:t>
            </a:r>
          </a:p>
          <a:p>
            <a:r>
              <a:t>  - Form-over-function is its own anti-pattern — a beautiful Threat Dragon DFD with no threats is a loss.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lab is structured as one full pass through the Four Questions. Name them up front so students recognise each phase as it arrives.</a:t>
            </a:r>
          </a:p>
          <a:p/>
          <a:p>
            <a:r>
              <a:t>TALKING POINTS:</a:t>
            </a:r>
          </a:p>
          <a:p>
            <a:r>
              <a:t>  - Same questions you saw in Chapter 4 — today they get applied.</a:t>
            </a:r>
          </a:p>
          <a:p>
            <a:r>
              <a:t>  - Drift early in the schedule is unrecoverable later.</a:t>
            </a:r>
          </a:p>
          <a:p>
            <a:r>
              <a:t>  - The STRIDE pass at minute 55 is the slot pairs reliably underestimate.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Five lines you want students to remember a week from now.</a:t>
            </a:r>
          </a:p>
          <a:p/>
          <a:p>
            <a:r>
              <a:t>TALKING POINTS:</a:t>
            </a:r>
          </a:p>
          <a:p>
            <a:r>
              <a:t>  - The first line is the pedagogical contract.</a:t>
            </a:r>
          </a:p>
          <a:p>
            <a:r>
              <a:t>  - Lines two and three are the discipline.</a:t>
            </a:r>
          </a:p>
          <a:p>
            <a:r>
              <a:t>  - Line four is the marquee finding.</a:t>
            </a:r>
          </a:p>
          <a:p>
            <a:r>
              <a:t>  - Line five is what makes the model engineering, not paperwork.</a:t>
            </a:r>
          </a:p>
          <a:p/>
          <a:p>
            <a:r>
              <a:t>TIME: ~3 min</a:t>
            </a:r>
          </a:p>
          <a:p/>
          <a:p>
            <a:r>
              <a:t>TIP: Hand out the printed bonus-challenges slip to any pair that finished the STRIDE pass with twenty minutes to spare.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End on the deliverable deadline and the next lecture. Threat-model write-ups age badly.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Boiling the ocean is the single most common failure mode of this lab. Pick a slice; justify in two sentences; move on.</a:t>
            </a:r>
          </a:p>
          <a:p/>
          <a:p>
            <a:r>
              <a:t>TALKING POINTS:</a:t>
            </a:r>
          </a:p>
          <a:p>
            <a:r>
              <a:t>  - The Assumptions line is the one students get wrong.</a:t>
            </a:r>
          </a:p>
          <a:p>
            <a:r>
              <a:t>  - Absent assumptions produce the most consequential threat-model failures in the wild — Spectre, Meltdown, Capital One.</a:t>
            </a:r>
          </a:p>
          <a:p>
            <a:r>
              <a:t>  - Push back on any model that does not state at least three assumptions.</a:t>
            </a:r>
          </a:p>
          <a:p/>
          <a:p>
            <a:r>
              <a:t>TIME: ~3 min</a:t>
            </a:r>
          </a:p>
          <a:p/>
          <a:p>
            <a:r>
              <a:t>TIP: Have this slide up while pairs copy the scope onto their A3 sheets.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Five-minute sanity check that every laptop has Juice Shop running before we go further.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Bind to 127.0.0.1, not 0.0.0.0. Otherwise the campus Wi-Fi can see, browse, and break your Juice Shop instance.</a:t>
            </a:r>
          </a:p>
          <a:p/>
          <a:p>
            <a:r>
              <a:t>TALKING POINTS:</a:t>
            </a:r>
          </a:p>
          <a:p>
            <a:r>
              <a:t>  - The exact port-publish flag is doing real work.</a:t>
            </a:r>
          </a:p>
          <a:p>
            <a:r>
              <a:t>  - Nmap should report Node.js Express framework on port 3000.</a:t>
            </a:r>
          </a:p>
          <a:p>
            <a:r>
              <a:t>  - curl returning 111 confirms you are on v19.2.1.</a:t>
            </a:r>
          </a:p>
          <a:p>
            <a:r>
              <a:t>  - If you see fewer than 111: docker pull bkimminich/juice-shop and try again.</a:t>
            </a:r>
          </a:p>
          <a:p/>
          <a:p>
            <a:r>
              <a:t>TIME: ~4 min</a:t>
            </a:r>
          </a:p>
          <a:p/>
          <a:p>
            <a:r>
              <a:t>TIP: Walk the room. Anyone with a wide bind, stop the container and restart with the right flag.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Pencil first. Electron apps reward fiddling; pencil rewards thinking.</a:t>
            </a:r>
          </a:p>
          <a:p/>
          <a:p>
            <a:r>
              <a:t>TALKING POINTS:</a:t>
            </a:r>
          </a:p>
          <a:p>
            <a:r>
              <a:t>  - Reaching for an Electron app before the diagram is stable means twenty minutes dragging shapes.</a:t>
            </a:r>
          </a:p>
          <a:p>
            <a:r>
              <a:t>  - If Threat Dragon will not install on a Linux laptop — usually Electron AppImage glibc — fall back to draw.io or Excalidraw.</a:t>
            </a:r>
          </a:p>
          <a:p>
            <a:r>
              <a:t>  - All three produce a usable PDF; none does the threat list for you.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Tables of six to eight. Competitive frame; introverts speak; 30-50 plausible threats per table.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You cannot score a point without finding a real threat in the system on the board.</a:t>
            </a:r>
          </a:p>
          <a:p/>
          <a:p>
            <a:r>
              <a:t>TALKING POINTS:</a:t>
            </a:r>
          </a:p>
          <a:p>
            <a:r>
              <a:t>  - Free under CC-BY 3.0 US; printable cards from shostack.org or the Microsoft Download Center.</a:t>
            </a:r>
          </a:p>
          <a:p>
            <a:r>
              <a:t>  - Designed inside Microsoft's SDL team around 2010; inspired by Laurie Williams's Protection Poker.</a:t>
            </a:r>
          </a:p>
          <a:p>
            <a:r>
              <a:t>  - Microsoft and Shostack report 30-50 plausible threats per 45-minute hand for a table of eight.</a:t>
            </a:r>
          </a:p>
          <a:p>
            <a:r>
              <a:t>  - Tables that play in silence are doing it wrong. The loud table at the back is the one learning.</a:t>
            </a:r>
          </a:p>
          <a:p>
            <a:r>
              <a:t>  - Do NOT try to finish the deck — twenty minutes of one hand is enough.</a:t>
            </a:r>
          </a:p>
          <a:p/>
          <a:p>
            <a:r>
              <a:t>TIME: ~15 min</a:t>
            </a:r>
          </a:p>
          <a:p/>
          <a:p>
            <a:r>
              <a:t>TIP: Walk the room. No table spends more than three minutes on a single trick.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4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5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6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8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9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3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30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3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26060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400" b="1">
                <a:solidFill>
                  <a:srgbClr val="0A2540"/>
                </a:solidFill>
                <a:latin typeface="Calibri"/>
              </a:rPr>
              <a:t>Threat Modelling on OWASP Juice Shop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Draw the DFD — minutes 25 to 55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non-negotiable: trust boundaries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103120"/>
            <a:ext cx="9601200" cy="3657600"/>
          </a:xfrm>
          <a:prstGeom prst="roundRect">
            <a:avLst/>
          </a:prstGeom>
          <a:solidFill>
            <a:srgbClr val="E6F7FB"/>
          </a:solidFill>
          <a:ln w="1905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2240280"/>
            <a:ext cx="886968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600" b="1">
                <a:solidFill>
                  <a:srgbClr val="0A2540"/>
                </a:solidFill>
                <a:latin typeface="Calibri"/>
              </a:rPr>
              <a:t>Trust Boundary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971800"/>
            <a:ext cx="8869680" cy="2286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A line on the diagram across which the level of trust changes. Crossing a trust boundary is where threats live: it is the place where input must be validated, identity must be authenticated, and authorisation must be checked. A DFD without trust boundaries is decorative. Juice Shop has four meaningful boundaries; your DFD must show at least the first three.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5349240"/>
            <a:ext cx="886968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— Chapter 4, recapped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Juice Shop DFD — what goes on the page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External entities (squares):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E1 anonymous visitor; E2 registered customer; E3 admin; E4 mock payment endpoint.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Processes (circles):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P1 Angular SPA; P2 Auth API; P3 Basket API; P4 Coupon engine; P5 Order/Payment.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Data stores (parallel-line boxes):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D1 SQLite; D2 ftp/ receipts directory; D3 jwt.key — RS256 private key in the source tree.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Trust boundaries (dashed):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TB1 Internet/server; TB2 server/DB; TB3 server/payment; TB4 server/filesystem.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Fifteen labelled, directional flows tie it all together.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Three rules for an arrow on the page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Every arrow is directional — arrowheads, not lines.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Every arrow is labelled with what flows — JSON, SQL, JWT, PDF.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Every arrow either crosses a trust boundary, or it isn't interesting for STRIDE.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If your diagram could appear unchanged in a marketing deck, it isn't a DFD.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Repeat at minute 25 and again at minute 35. Pairs who land this rule produce twice the threats.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STRIDE pass — minutes 55 to 95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deliverable per pair, this phase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Two to four threats, each: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(1) names the DFD element or flow it sits on,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(2) states the threat in one sentence — 'could someone ...?',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(3) picks the STRIDE letter (and a second one if it genuinely violates two),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(4) maps to a SPECIFIC Juice Shop challenge the pair can reproduce.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Step 4 is the pedagogical innovation — it converts threat modelling from paper to verified.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Seven headline threats from the answer key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0160" y="2011680"/>
          <a:ext cx="96012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417195"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ID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Letter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Threat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Challenge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SQLi in login: ' OR 1=1-- returns admin row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loginAdminChallenge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T7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Cross-user basket POST via client BasketId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basketManipulateChallenge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R/E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JWT signing key checked into the source tree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jwtForgedChallenge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T13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View-basket IDOR — increment the URL ID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basketAccessChallenge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T18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NoSQL $where infinite loop hangs the DB thread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noSqlCommandChallenge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T21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Mass-assigned 'role' field on registration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registerAdminChallenge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T22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/#/administration guarded only by client JS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adminSectionChallenge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marquee — T11, JWT key in source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92608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RSA private key for JWT signing is in the public repository.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63040" y="44805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encryptionkeys/jwt.key — visible to any attacker with internet access.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Find the leaked key — and forge a token with 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011680"/>
            <a:ext cx="9601200" cy="3931920"/>
          </a:xfrm>
          <a:prstGeom prst="roundRect">
            <a:avLst/>
          </a:prstGeom>
          <a:solidFill>
            <a:srgbClr val="14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508760" y="2148840"/>
            <a:ext cx="9144000" cy="3657600"/>
          </a:xfrm>
          <a:prstGeom prst="rect">
            <a:avLst/>
          </a:prstGeom>
          <a:noFill/>
        </p:spPr>
        <p:txBody>
          <a:bodyPr wrap="none" lIns="45720" rIns="45720" tIns="18288" bIns="18288">
            <a:spAutoFit/>
          </a:bodyPr>
          <a:lstStyle/>
          <a:p>
            <a:pPr algn="l"/>
            <a:r>
              <a:rPr sz="1500">
                <a:solidFill>
                  <a:srgbClr val="E5E7EB"/>
                </a:solidFill>
                <a:latin typeface="Consolas"/>
              </a:rPr>
              <a:t># 1. Clone the upstream repo (no exploit yet — just reading).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git clone https://github.com/juice-shop/juice-shop.git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cd juice-shop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find . -name '*.key' -o -name 'jwt.*'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./encryptionkeys/jwt.key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./encryptionkeys/jwt.pub</a:t>
            </a:r>
          </a:p>
          <a:p/>
          <a:p>
            <a:r>
              <a:rPr sz="1500">
                <a:solidFill>
                  <a:srgbClr val="E5E7EB"/>
                </a:solidFill>
                <a:latin typeface="Consolas"/>
              </a:rPr>
              <a:t># 2. Inspect the running JWT (decode the middle segment).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echo 'eyJhbGciOi...' | cut -d. -f2 | base64 -d | jq</a:t>
            </a:r>
          </a:p>
          <a:p/>
          <a:p>
            <a:r>
              <a:rPr sz="1500">
                <a:solidFill>
                  <a:srgbClr val="E5E7EB"/>
                </a:solidFill>
                <a:latin typeface="Consolas"/>
              </a:rPr>
              <a:t># 3. Edit the email claim, re-sign with the leaked key,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#    present the new token. Score Board lights up.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5989320"/>
            <a:ext cx="96012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The 'oh' moment: the key on disk in your container is the same key on github.com.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Framing — minutes 0 to 10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fix is elimination, not mitigation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103120"/>
            <a:ext cx="9601200" cy="3657600"/>
          </a:xfrm>
          <a:prstGeom prst="roundRect">
            <a:avLst/>
          </a:prstGeom>
          <a:solidFill>
            <a:srgbClr val="E6F7FB"/>
          </a:solidFill>
          <a:ln w="1905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2240280"/>
            <a:ext cx="886968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600" b="1">
                <a:solidFill>
                  <a:srgbClr val="0A2540"/>
                </a:solidFill>
                <a:latin typeface="Calibri"/>
              </a:rPr>
              <a:t>Eliminate vs Mitigate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971800"/>
            <a:ext cx="8869680" cy="2286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T11 is not mitigated by adding rate limits, MFA or a WAF. It is eliminated by removing the key from version control entirely, rotating it, putting it behind a KMS (AWS KMS, HashiCorp Vault, GCP KMS) per environment, and scrubbing the git history. The four-way decision matters here: 'Eliminate' is the right verb.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5349240"/>
            <a:ext cx="886968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— Chapter 6, section 6.3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Report-out and decisions — minutes 95 to 110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Three rules for the decision column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No 'TBD'. A row without a decision is a row where the threat model has failed.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Force the four-way choice on every threat: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Mitigate — add a control.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Eliminate — remove the design fault.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Transfer — push the risk to a third party (insurance, processor).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Accept — document and move on, with a sunset date.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Every row needs an owner — a role, not 'the team'. 'Backend lead', 'ops', 'product'.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A working consolidated table — what 'good' looks like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0160" y="2011680"/>
          <a:ext cx="96012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417195"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ID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Sev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Owner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Decision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parameterised query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T7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derive BasketId from JWT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Sec/Ops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Eliminate — rotate, KMS, scrub history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T13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server uses JWT subject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T18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disable $where, query timeout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T21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force role server-side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7195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T22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Backend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Mitigate — server-side authz on every admin endpoint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Live exploit — minutes 110 to 120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Three exploits, ten minutes, Score Board lights up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011680"/>
            <a:ext cx="9601200" cy="3931920"/>
          </a:xfrm>
          <a:prstGeom prst="roundRect">
            <a:avLst/>
          </a:prstGeom>
          <a:solidFill>
            <a:srgbClr val="14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508760" y="2148840"/>
            <a:ext cx="9144000" cy="3657600"/>
          </a:xfrm>
          <a:prstGeom prst="rect">
            <a:avLst/>
          </a:prstGeom>
          <a:noFill/>
        </p:spPr>
        <p:txBody>
          <a:bodyPr wrap="none" lIns="45720" rIns="45720" tIns="18288" bIns="18288">
            <a:spAutoFit/>
          </a:bodyPr>
          <a:lstStyle/>
          <a:p>
            <a:pPr algn="l"/>
            <a:r>
              <a:rPr sz="1500">
                <a:solidFill>
                  <a:srgbClr val="E5E7EB"/>
                </a:solidFill>
                <a:latin typeface="Consolas"/>
              </a:rPr>
              <a:t># T1 — Login as admin, no password.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Email:    ' OR 1=1--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Password: anything</a:t>
            </a:r>
          </a:p>
          <a:p/>
          <a:p>
            <a:r>
              <a:rPr sz="1500">
                <a:solidFill>
                  <a:srgbClr val="E5E7EB"/>
                </a:solidFill>
                <a:latin typeface="Consolas"/>
              </a:rPr>
              <a:t># T13 — View someone else's basket (IDOR).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GET /rest/basket/6   # logged in as basket-id 7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# decrement the path id; previous user's basket comes back.</a:t>
            </a:r>
          </a:p>
          <a:p/>
          <a:p>
            <a:r>
              <a:rPr sz="1500">
                <a:solidFill>
                  <a:srgbClr val="E5E7EB"/>
                </a:solidFill>
                <a:latin typeface="Consolas"/>
              </a:rPr>
              <a:t># T11 — Forge a JWT with the leaked key.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jwt encode --secret-file encryptionkeys/jwt.key \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--alg RS256 \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'{"email":"jwtn3d@juice-sh.op","role":"admin"}'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5989320"/>
            <a:ext cx="96012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The point isn't to cheat the lab. It is to make the loop visible — identify, decide, verify.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deliverable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What goes in the PDF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Cover — pair names, student numbers, scope statement, assumptions. (~half page.)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DFD — full-page Level-1, exported from Threat Dragon / draw.io / Excalidraw, four trust boundaries. (1 page.)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Threat list — table of 15 to 20 rows, every row carrying a STRIDE letter and a Juice Shop challenge key. (1-2 pages.)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Mitigation notes — top five threats by severity, one paragraph each, traceable to OWASP ASVS or a CWE. (1 to 1.5 pages.)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Reflection — one page on the three retrospective prompts.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Filename: comp09031-w2-&lt;surname1&gt;-&lt;surname2&gt;.pdf. Submit through Moodle.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rubric — how the tutor will mark this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0160" y="2011680"/>
          <a:ext cx="9601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200400"/>
              </a:tblGrid>
              <a:tr h="419100"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Component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Weight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What 'good' looks like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</a:tr>
              <a:tr h="41910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Scoping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Clear in/out scope. Three named assumptions.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DFD quality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All four shapes. Directional, labelled arrows. &gt;=3 trust boundaries.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910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STRIDE coverage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Threat per letter on &gt;=3 elements. Every row carries a challenge key.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Mitigation realism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Specific control named (header, cookie flag, IAM policy). Not 'validate input'.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910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Reflection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One page: surprises, what you'd do differently, an unwritten assumption.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Five common mistakes — recognise them before you make them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Boiling the ocean. Modelling all 111 challenges instead of the in-scope slice.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Architecture diagram, not DFD. Lines without arrowheads, flows without labels, no boundaries.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Skipping trust boundaries. Every flow looks the same; high-leverage threats vanish.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Threat-list-without-decisions. Eighteen threats, no owners, no challenges. A wishlist.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No retrospective. Question 4 gets skipped; the model never improves.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Shostack's Four Questions — back on the 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Q1. What are we working on?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Q2. What can go wrong?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Q3. What are we going to do about it?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Q4. Did we do a good enough job?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Today's flow: Q1 = scope + DFD; Q2 = STRIDE; Q3 = decisions; Q4 = retrospective in the write-up.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Takeaways from the practical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1.  </a:t>
            </a:r>
            <a:r>
              <a:rPr sz="2000">
                <a:solidFill>
                  <a:srgbClr val="1F2937"/>
                </a:solidFill>
                <a:latin typeface="Calibri"/>
              </a:rPr>
              <a:t>Identify the threat, then prove it — every row maps to a Juice Shop challenge you can reproduce.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2.  </a:t>
            </a:r>
            <a:r>
              <a:rPr sz="2000">
                <a:solidFill>
                  <a:srgbClr val="1F2937"/>
                </a:solidFill>
                <a:latin typeface="Calibri"/>
              </a:rPr>
              <a:t>A DFD without trust boundaries is decorative. Cross a boundary; that is where threats live.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3.  </a:t>
            </a:r>
            <a:r>
              <a:rPr sz="2000">
                <a:solidFill>
                  <a:srgbClr val="1F2937"/>
                </a:solidFill>
                <a:latin typeface="Calibri"/>
              </a:rPr>
              <a:t>STRIDE is the engine, not the goal. The goal is the four-way decision: Mitigate, Eliminate, Transfer, Accept.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4.  </a:t>
            </a:r>
            <a:r>
              <a:rPr sz="2000">
                <a:solidFill>
                  <a:srgbClr val="1F2937"/>
                </a:solidFill>
                <a:latin typeface="Calibri"/>
              </a:rPr>
              <a:t>Secrets in source is elimination, not mitigation. T11 is the textbook example.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5.  </a:t>
            </a:r>
            <a:r>
              <a:rPr sz="2000">
                <a:solidFill>
                  <a:srgbClr val="1F2937"/>
                </a:solidFill>
                <a:latin typeface="Calibri"/>
              </a:rPr>
              <a:t>Question 4 is what threat modelling fundamentally is for. Don't skip the retrospective.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What's next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Tonight: write the 4-6 page PDF while the session is fresh.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Friday 17:00: submit through Moodle as comp09031-w2-&lt;surname1&gt;-&lt;surname2&gt;.pdf.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Next lecture (W3 L1): Cryptography foundations — the maths and primitives behind T11.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Optional: Pwning OWASP Juice Shop guide — use AFTER the session, not during.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Questions on the website forum or in office hours.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Pin this scope statement to the top of your paper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011680"/>
            <a:ext cx="9601200" cy="3931920"/>
          </a:xfrm>
          <a:prstGeom prst="roundRect">
            <a:avLst/>
          </a:prstGeom>
          <a:solidFill>
            <a:srgbClr val="14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508760" y="2148840"/>
            <a:ext cx="9144000" cy="3657600"/>
          </a:xfrm>
          <a:prstGeom prst="rect">
            <a:avLst/>
          </a:prstGeom>
          <a:noFill/>
        </p:spPr>
        <p:txBody>
          <a:bodyPr wrap="none" lIns="45720" rIns="45720" tIns="18288" bIns="18288">
            <a:spAutoFit/>
          </a:bodyPr>
          <a:lstStyle/>
          <a:p>
            <a:pPr algn="l"/>
            <a:r>
              <a:rPr sz="1500">
                <a:solidFill>
                  <a:srgbClr val="E5E7EB"/>
                </a:solidFill>
                <a:latin typeface="Consolas"/>
              </a:rPr>
              <a:t>System under study : OWASP Juice Shop v19.2.1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Slice in scope     : Auth + basket + checkout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               (registration to order placement)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Out of scope       : Complaint forms, chatbot, B2B XML,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               delivery tracking, the Score Board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Assumptions        : Single instance, default config,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               no WAF, vanilla install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5989320"/>
            <a:ext cx="96012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Four lines. Three named assumptions. Copy mine; do not improvise.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Setup — start the lab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Start Juice Shop locally — bind to localhost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011680"/>
            <a:ext cx="9601200" cy="3931920"/>
          </a:xfrm>
          <a:prstGeom prst="roundRect">
            <a:avLst/>
          </a:prstGeom>
          <a:solidFill>
            <a:srgbClr val="14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508760" y="2148840"/>
            <a:ext cx="9144000" cy="3657600"/>
          </a:xfrm>
          <a:prstGeom prst="rect">
            <a:avLst/>
          </a:prstGeom>
          <a:noFill/>
        </p:spPr>
        <p:txBody>
          <a:bodyPr wrap="none" lIns="45720" rIns="45720" tIns="18288" bIns="18288">
            <a:spAutoFit/>
          </a:bodyPr>
          <a:lstStyle/>
          <a:p>
            <a:pPr algn="l"/>
            <a:r>
              <a:rPr sz="1500">
                <a:solidFill>
                  <a:srgbClr val="E5E7EB"/>
                </a:solidFill>
                <a:latin typeface="Consolas"/>
              </a:rPr>
              <a:t>$ docker run --rm -p 127.0.0.1:3000:3000 bkimminich/juice-shop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...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info: Server listening on port 3000</a:t>
            </a:r>
          </a:p>
          <a:p/>
          <a:p>
            <a:r>
              <a:rPr sz="1500">
                <a:solidFill>
                  <a:srgbClr val="E5E7EB"/>
                </a:solidFill>
                <a:latin typeface="Consolas"/>
              </a:rPr>
              <a:t># Verify in a second terminal: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nmap -sV -p 3000 127.0.0.1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$ curl -s http://localhost:3000/api/Challenges \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      | jq '.data | length'</a:t>
            </a:r>
          </a:p>
          <a:p>
            <a:r>
              <a:rPr sz="1500">
                <a:solidFill>
                  <a:srgbClr val="E5E7EB"/>
                </a:solidFill>
                <a:latin typeface="Consolas"/>
              </a:rPr>
              <a:t>111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5989320"/>
            <a:ext cx="96012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-p 127.0.0.1:3000:3000 — not -p 3000:3000. Localhost only.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diagramming tool — pick one before we draw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OWASP Threat Dragon v2.6.0 — purpose-built; STRIDE, LINDDUN, CIA, DIE, PLOT4ai engines built in.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Web app at threatdragon.com, Electron desktop binary, or lab Docker fallback.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Backup options if Threat Dragon refuses to install: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draw.io — browser, no login.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Excalidraw — browser, real-time collaboration.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Pencil and paper for the FIRST twenty minutes. Non-negotiable.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Switch to a tool only when the diagram is stable.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EoP card game — minutes 10 to 25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Elevation of Privilege — rules for a 15-minute hand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78 cards, six suits, one suit per STRIDE letter. Tampering is trumps.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2 to 6 players per table; deal evenly.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Player holding the 3 of Tampering leads the first trick.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On your turn, play one card, following suit if you can.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To score: point at a DFD element and explain how the threat on the card applies to Juice Shop.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If the table agrees, you win the trick and one point. Scribe writes it down.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