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Three families of frameworks; you need fluency in all three but mastery of none on day one.</a:t>
            </a:r>
          </a:p>
          <a:p/>
          <a:p>
            <a:r>
              <a:t>TALKING POINTS:</a:t>
            </a:r>
          </a:p>
          <a:p>
            <a:r>
              <a:t>  - Recap W2 L1 in one line: STRIDE on a real DFD.</a:t>
            </a:r>
          </a:p>
          <a:p>
            <a:r>
              <a:t>  - Today: OWASP, MITRE, governance — and which certificate a small Irish SaaS should chase first.</a:t>
            </a:r>
          </a:p>
          <a:p>
            <a:r>
              <a:t>  - By end of class: you can place any framework someone names in the right column.</a:t>
            </a:r>
          </a:p>
          <a:p/>
          <a:p>
            <a:r>
              <a:t>TIME: ~1 min</a:t>
            </a:r>
          </a:p>
          <a:p/>
          <a:p>
            <a:r>
              <a:t>TIP: Open with the date. Cyber Essentials v3.3 comes into force today, 28 April 2026 — that is not a coincidence.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If a student confuses CVE and CWE on the self-check, they have not yet absorbed the chapter.</a:t>
            </a:r>
          </a:p>
          <a:p/>
          <a:p>
            <a:r>
              <a:t>TALKING POINTS:</a:t>
            </a:r>
          </a:p>
          <a:p>
            <a:r>
              <a:t>  - 2025 CWE Top 25 (15 December 2025) opens with XSS (CWE-79), SQLi (CWE-89), CSRF (CWE-352).</a:t>
            </a:r>
          </a:p>
          <a:p>
            <a:r>
              <a:t>  - Static analysers tag findings with CWE IDs — that is how Bandit and Semgrep findings can be compared.</a:t>
            </a:r>
          </a:p>
          <a:p>
            <a:r>
              <a:t>  - NVD is the enrichment layer on top of CVE — and as of 15 April 2026 NIST has formally given up on enriching every CVE; only KEV/federal/EO 14028 software gets priority.</a:t>
            </a:r>
          </a:p>
          <a:p/>
          <a:p>
            <a:r>
              <a:t>TIME: ~3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ATT&amp;CK is the lingua franca of operational security. Build a daily habit; by your second year you read technique IDs like function signatures.</a:t>
            </a:r>
          </a:p>
          <a:p/>
          <a:p>
            <a:r>
              <a:t>TALKING POINTS:</a:t>
            </a:r>
          </a:p>
          <a:p>
            <a:r>
              <a:t>  - Centre for Threat-Informed Defense (CTID) extends ATT&amp;CK with Attack Flow, Mappings Explorer, Workbench.</a:t>
            </a:r>
          </a:p>
          <a:p>
            <a:r>
              <a:t>  - Common misconception to push back on: 'ATT&amp;CK is a threat-modelling methodology'. It is a library. Slips into job adverts and vendor decks regularly.</a:t>
            </a:r>
          </a:p>
          <a:p>
            <a:r>
              <a:t>  - Three sub-matrices for cloud (Office Suite, IdP, SaaS, IaaS) plus separate Mobile and ICS matrices.</a:t>
            </a:r>
          </a:p>
          <a:p/>
          <a:p>
            <a:r>
              <a:t>TIME: ~4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An entire complex intrusion summarised as a string of technique IDs any defender on Earth can decode. That is why ATT&amp;CK matters.</a:t>
            </a:r>
          </a:p>
          <a:p/>
          <a:p>
            <a:r>
              <a:t>TALKING POINTS:</a:t>
            </a:r>
          </a:p>
          <a:p>
            <a:r>
              <a:t>  - Source: ATT&amp;CK Group page G0046, attack.mitre.org/groups/G0046/.</a:t>
            </a:r>
          </a:p>
          <a:p>
            <a:r>
              <a:t>  - FIN7 has been linked to DarkSide deployments in its ransomware-affiliate era.</a:t>
            </a:r>
          </a:p>
          <a:p>
            <a:r>
              <a:t>  - An analyst on the receiving end can search ATT&amp;CK Navigator for each technique and see which detections, mitigations, analytics apply.</a:t>
            </a:r>
          </a:p>
          <a:p/>
          <a:p>
            <a:r>
              <a:t>TIME: ~3 min</a:t>
            </a:r>
          </a:p>
          <a:p/>
          <a:p>
            <a:r>
              <a:t>TIP: Keep the v18.1 numbering — do not invent technique IDs if asked about something not on the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A real APT walks the matrix; they do not specialise in one column. There is no clean answer to the prompt — that is the point.</a:t>
            </a:r>
          </a:p>
          <a:p/>
          <a:p>
            <a:r>
              <a:t>TALKING POINTS:</a:t>
            </a:r>
          </a:p>
          <a:p>
            <a:r>
              <a:t>  - Activity: students see the spread across Initial Access, Execution, Persistence, Defence Evasion, Exfiltration.</a:t>
            </a:r>
          </a:p>
          <a:p>
            <a:r>
              <a:t>  - Each technique has its own page with detection guidance — that is what defenders use.</a:t>
            </a:r>
          </a:p>
          <a:p>
            <a:r>
              <a:t>  - ATT&amp;CK is a vocabulary for what adversaries actually do. CVE/CWE is a vocabulary for what code has wrong with it. Together: how the modern SOC describes its world.</a:t>
            </a:r>
          </a:p>
          <a:p/>
          <a:p>
            <a:r>
              <a:t>TIME: ~3 min</a:t>
            </a:r>
          </a:p>
          <a:p/>
          <a:p>
            <a:r>
              <a:t>TIP: Take three or four answers, then move on — do not try to resolve the disagreement.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What management system to put in place. Name and one-line each — depth lives in the chapter.</a:t>
            </a:r>
          </a:p>
          <a:p/>
          <a:p>
            <a:r>
              <a:t>TIME: ~7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Eight frameworks, one table. Chapter does the depth; today, name and one-line each.</a:t>
            </a:r>
          </a:p>
          <a:p/>
          <a:p>
            <a:r>
              <a:t>TALKING POINTS:</a:t>
            </a:r>
          </a:p>
          <a:p>
            <a:r>
              <a:t>  - CSF 2.0 added Govern as a top-level Function — board engagement is the single biggest predictor of whether security gets funded.</a:t>
            </a:r>
          </a:p>
          <a:p>
            <a:r>
              <a:t>  - ISO 27001 first-time SME cert: roughly EUR 15k–40k all in, 6–12 months prep, three-year cycle with annual surveillance.</a:t>
            </a:r>
          </a:p>
          <a:p>
            <a:r>
              <a:t>  - NIS2 penalties: EUR 10m / 2% turnover for essential entities; personal liability for management bodies. Ireland missed 17 October 2024 deadline; Commission issued reasoned opinion 7 May 2025.</a:t>
            </a:r>
          </a:p>
          <a:p>
            <a:r>
              <a:t>  - DORA Article 28 register of information is the single biggest practical workload for in-scope firms.</a:t>
            </a:r>
          </a:p>
          <a:p/>
          <a:p>
            <a:r>
              <a:t>TIME: ~5 min</a:t>
            </a:r>
          </a:p>
          <a:p/>
          <a:p>
            <a:r>
              <a:t>TIP: Drop list when running short: PCI DSS, CAPEC, D3FEND one-liner, OWASP Mobile.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CE v3.3 codifies what every small SaaS should be doing anyway. That is the point — a forcing function.</a:t>
            </a:r>
          </a:p>
          <a:p/>
          <a:p>
            <a:r>
              <a:t>TALKING POINTS:</a:t>
            </a:r>
          </a:p>
          <a:p>
            <a:r>
              <a:t>  - Operated by IASME as the sole accreditation body since 2020.</a:t>
            </a:r>
          </a:p>
          <a:p>
            <a:r>
              <a:t>  - Five technical control areas: firewalls, secure configuration, user access control, malware protection, security update management.</a:t>
            </a:r>
          </a:p>
          <a:p>
            <a:r>
              <a:t>  - If your employer does not have CE+, this is the obvious next step — twelve pages of clearly-written requirements.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keeper. The bit students remember a year later when their first employer asks about cert strategy.</a:t>
            </a:r>
          </a:p>
          <a:p/>
          <a:p>
            <a:r>
              <a:t>TIME: ~6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CE+ as forcing function and confidence-builder, SOC 2 Type II as commercial artefact, ISO 27001 only when asked. Not glamorous; it is the one I would back the equity of a small SaaS on.</a:t>
            </a:r>
          </a:p>
          <a:p/>
          <a:p>
            <a:r>
              <a:t>TALKING POINTS:</a:t>
            </a:r>
          </a:p>
          <a:p>
            <a:r>
              <a:t>  - The mistake founders most often make: ISO 27001 first. It sounds most serious, so the instinct is to start there. Don't.</a:t>
            </a:r>
          </a:p>
          <a:p>
            <a:r>
              <a:t>  - Opportunity cost of ISO-first: the security work that doesn't get done while the documentation is being written.</a:t>
            </a:r>
          </a:p>
          <a:p>
            <a:r>
              <a:t>  - Many companies eventually run ISO + SOC 2 in parallel, mapping the same controls to both — that is a Year-3 problem, not a Year-1 problem.</a:t>
            </a:r>
          </a:p>
          <a:p>
            <a:r>
              <a:t>  - Prompt: 'You have just been hired as the first security person at a 30-person Irish SaaS. Your CEO asks for one slide on which framework you build the programme around. What do you put on the slide?'</a:t>
            </a:r>
          </a:p>
          <a:p/>
          <a:p>
            <a:r>
              <a:t>TIME: ~6 min</a:t>
            </a:r>
          </a:p>
          <a:p/>
          <a:p>
            <a:r>
              <a:t>TIP: Leave space for student questions and disagreement. This is the climactic ten minutes.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Korzybski's line is the chapter epigraph — frameworks are awareness aids and shared coordinate systems, not exhaustive checklists.</a:t>
            </a:r>
          </a:p>
          <a:p/>
          <a:p>
            <a:r>
              <a:t>TALKING POINTS:</a:t>
            </a:r>
          </a:p>
          <a:p>
            <a:r>
              <a:t>  - Push back hard if students treat ASVS or CIS Controls as a tick-box that exhaustively covers the territory.</a:t>
            </a:r>
          </a:p>
          <a:p>
            <a:r>
              <a:t>  - A working team uses entries from all three families simultaneously: PR review (OWASP), incident retro (MITRE), annual audit (NIST/ISO/EU).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CVE funding cliff is the cleanest illustration that frameworks are infrastructure, not abstractions.</a:t>
            </a:r>
          </a:p>
          <a:p/>
          <a:p>
            <a:r>
              <a:t>TIME: ~5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Set up the practical; emphasise the picking guide and ATT&amp;CK habit.</a:t>
            </a:r>
          </a:p>
          <a:p/>
          <a:p>
            <a:r>
              <a:t>TALKING POINTS:</a:t>
            </a:r>
          </a:p>
          <a:p>
            <a:r>
              <a:t>  - Juice Shop is the OWASP-maintained deliberately-vulnerable application — we use it for STRIDE in the W2 practical.</a:t>
            </a:r>
          </a:p>
          <a:p>
            <a:r>
              <a:t>  - Students who can read ATT&amp;CK technique IDs by Christmas will be ahead of most working developers.</a:t>
            </a:r>
          </a:p>
          <a:p/>
          <a:p>
            <a:r>
              <a:t>TIME: ~1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Frameworks are infrastructure. When they wobble, the field wobbles.</a:t>
            </a:r>
          </a:p>
          <a:p/>
          <a:p>
            <a:r>
              <a:t>TALKING POINTS:</a:t>
            </a:r>
          </a:p>
          <a:p>
            <a:r>
              <a:t>  - Krebs broke the story on 16 April 2025.</a:t>
            </a:r>
          </a:p>
          <a:p>
            <a:r>
              <a:t>  - Board members from Microsoft, Intel, CrowdStrike, Red Hat, Cisco, GitHub Security Lab back the Foundation.</a:t>
            </a:r>
          </a:p>
          <a:p>
            <a:r>
              <a:t>  - A single contract still controls the world's vulnerability-naming system — live policy concern.</a:t>
            </a:r>
          </a:p>
          <a:p/>
          <a:p>
            <a:r>
              <a:t>TIME: ~3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Three axes, not three menus. Most working teams use one entry from each column simultaneously.</a:t>
            </a:r>
          </a:p>
          <a:p/>
          <a:p>
            <a:r>
              <a:t>TALKING POINTS:</a:t>
            </a:r>
          </a:p>
          <a:p>
            <a:r>
              <a:t>  - PR review touches OWASP. Incident retro touches MITRE. Annual audit touches NIST/ISO/EU.</a:t>
            </a:r>
          </a:p>
          <a:p>
            <a:r>
              <a:t>  - Nobody needs deep mastery of all three on day one.</a:t>
            </a:r>
          </a:p>
          <a:p>
            <a:r>
              <a:t>  - Postgrads should leave today able to place any framework someone names into the right column.</a:t>
            </a:r>
          </a:p>
          <a:p/>
          <a:p>
            <a:r>
              <a:t>TIME: ~2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Developer-facing guidance. Not certification, not law — just the most-cited body of work in AppSec.</a:t>
            </a:r>
          </a:p>
          <a:p/>
          <a:p>
            <a:r>
              <a:t>TIME: ~5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The Top 10 is awareness-grade. It is what you hand a junior engineer on day one — not a complete threat model.</a:t>
            </a:r>
          </a:p>
          <a:p/>
          <a:p>
            <a:r>
              <a:t>TALKING POINTS:</a:t>
            </a:r>
          </a:p>
          <a:p>
            <a:r>
              <a:t>  - Dataset: ~2.8m applications + 175,000+ CVE-to-CWE mappings from NVD.</a:t>
            </a:r>
          </a:p>
          <a:p>
            <a:r>
              <a:t>  - You will see both 2021 and 2025 lists in tutorials and PCI scoping docs this academic year.</a:t>
            </a:r>
          </a:p>
          <a:p>
            <a:r>
              <a:t>  - Top 10:2021 had Server-Side Request Forgery as a separate slot (A10) — folded back into Broken Access Control in 2025.</a:t>
            </a:r>
          </a:p>
          <a:p/>
          <a:p>
            <a:r>
              <a:t>TIME: ~3 min</a:t>
            </a:r>
          </a:p>
          <a:p/>
          <a:p>
            <a:r>
              <a:t>TIP: If a student says 'we are OWASP-compliant', push back: that phrase answers a different question to 'have we addressed CWE-XXX?'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Top 10 is awareness; ASVS is testable; Cheat Sheets are implementation; SAMM is maturity. They layer.</a:t>
            </a:r>
          </a:p>
          <a:p/>
          <a:p>
            <a:r>
              <a:t>TALKING POINTS:</a:t>
            </a:r>
          </a:p>
          <a:p>
            <a:r>
              <a:t>  - Read the Authentication, Password Storage, SQL Injection Prevention, XSS Prevention, Authorization cheat sheets — two hours, will save years of bugs.</a:t>
            </a:r>
          </a:p>
          <a:p>
            <a:r>
              <a:t>  - Heads-up on the rebrand: ZAP is no longer 'OWASP ZAP'. Since September 2024 it is ZAP by Checkmarx — same tool, same Apache 2.0 licence, different stewardship.</a:t>
            </a:r>
          </a:p>
          <a:p/>
          <a:p>
            <a:r>
              <a:t>TIME: ~2 min</a:t>
            </a:r>
          </a:p>
          <a:p/>
          <a:p>
            <a:r>
              <a:t>TIP: Drop list when running short: Mobile Top 10 (name only), ASVS levels detail.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One Top 10 risk maps to many CWE weaknesses. OWASP is curation; CWE is taxonomy.</a:t>
            </a:r>
          </a:p>
          <a:p/>
          <a:p>
            <a:r>
              <a:t>TALKING POINTS:</a:t>
            </a:r>
          </a:p>
          <a:p>
            <a:r>
              <a:t>  - Activity: students see the 'CWEs Mapped' block — roughly 29 separate CWE IDs feed into this single category.</a:t>
            </a:r>
          </a:p>
          <a:p>
            <a:r>
              <a:t>  - OWASP gives you priorities. CWE gives you the underlying inventory. You need both.</a:t>
            </a:r>
          </a:p>
          <a:p>
            <a:r>
              <a:t>  - This is why 'I'm OWASP-compliant' is a meaningless phrase — it answers a different question to 'have we addressed CWE-XXX?'</a:t>
            </a:r>
          </a:p>
          <a:p/>
          <a:p>
            <a:r>
              <a:t>TIME: ~3 min</a:t>
            </a:r>
          </a:p>
          <a:p/>
          <a:p>
            <a:r>
              <a:t>TIP: If a student is offline, project the page so they can read along.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KEY MESSAGE: Government-adjacent, defender-facing. Four reference works to know: CVE, CWE, CAPEC, ATT&amp;CK — plus D3FEND.</a:t>
            </a:r>
          </a:p>
          <a:p/>
          <a:p>
            <a:r>
              <a:t>TIME: ~7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20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2606040"/>
            <a:ext cx="10972800" cy="1463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400" b="1">
                <a:solidFill>
                  <a:srgbClr val="0A2540"/>
                </a:solidFill>
                <a:latin typeface="Calibri"/>
              </a:rPr>
              <a:t>Frameworks Worth Knowing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CVE vs CWE — the distinction that matters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80160" y="2103120"/>
            <a:ext cx="9601200" cy="3657600"/>
          </a:xfrm>
          <a:prstGeom prst="roundRect">
            <a:avLst/>
          </a:prstGeom>
          <a:solidFill>
            <a:srgbClr val="E6F7FB"/>
          </a:solidFill>
          <a:ln w="19050">
            <a:solidFill>
              <a:srgbClr val="00B8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645920" y="2240280"/>
            <a:ext cx="886968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2600" b="1">
                <a:solidFill>
                  <a:srgbClr val="0A2540"/>
                </a:solidFill>
                <a:latin typeface="Calibri"/>
              </a:rPr>
              <a:t>CVE names the bug. CWE names the kind of bug.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45920" y="2971800"/>
            <a:ext cx="8869680" cy="22860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800" b="0">
                <a:solidFill>
                  <a:srgbClr val="1F2937"/>
                </a:solidFill>
                <a:latin typeface="Calibri"/>
              </a:rPr>
              <a:t>A CVE is a single, named vulnerability instance — 'Apache Log4j 2.0–2.14.1 contains CVE-2021-44228, a JNDI lookup that allows remote code execution.' A CWE is the underlying kind of flaw — CVE-2021-44228 maps to CWE-502 (Deserialisation of Untrusted Data) and CWE-20 (Improper Input Validation). One CWE can be referenced by tens of thousands of CVEs; one CVE can map to one or more CWEs.
CVE answers 'which bug?'. CWE answers 'what kind of bug?'.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45920" y="5349240"/>
            <a:ext cx="886968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/>
            <a:r>
              <a:rPr sz="1400" b="0">
                <a:solidFill>
                  <a:srgbClr val="6B7280"/>
                </a:solidFill>
                <a:latin typeface="Calibri"/>
              </a:rPr>
              <a:t>— MITRE CVE Programme and Common Weakness Enumeration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ATT&amp;CK — what attackers actually do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Adversarial Tactics, Techniques and Common Knowledge — a curated knowledge base of behaviour, not bugs.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Enterprise matrix v18.1 (released 28 October 2025).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14 tactics (columns), 216 techniques, 475 sub-techniques.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172 named Groups, 784 Software entries, 52 Campaigns, 44 Mitigations.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v19 publishing today, 28 April 2026 — technique IDs in our worked example are stable.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Big change in v18: per-technique 'Detections' replaced by structured Detection Strategies and Analytics — pull a machine-readable analytic into your SIEM.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Used as a shared coordinate system: ATT&amp;CK Navigator paints coverage layers; Sigma rules tag the techniques they detect.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ATT&amp;CK is a threat library, not a methodology. It feeds STRIDE; it does not replace it.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FIN7 (G0046) through the ATT&amp;CK lens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Financially-motivated criminal group active since 2013; originally retail/hospitality POS, now ransomware affiliation.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Initial Access.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T1566.001 — Spearphishing Attachment (Word/RTF, often LNK or DDE-execution).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Execution.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T1059.001 — PowerShell. Also T1059.003 (cmd) and T1047 (WMI).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Persistence.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T1547.001 — Registry Run Keys. Or T1053.005 (Scheduled Task), T1543.003 (Service).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Lateral Movement.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T1021.001 — RDP, often combined with T1078 (Valid Accounts).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Impact.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T1486 — Data Encrypted for Impact; data staged to MEGA for double-extortion.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182880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1800" b="1">
                <a:solidFill>
                  <a:srgbClr val="00B8D4"/>
                </a:solidFill>
                <a:latin typeface="Calibri"/>
              </a:rPr>
              <a:t>DISCUSSION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926080"/>
            <a:ext cx="10332720" cy="2743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3200" b="0">
                <a:solidFill>
                  <a:srgbClr val="0A2540"/>
                </a:solidFill>
                <a:latin typeface="Calibri"/>
              </a:rPr>
              <a:t>Open https://attack.mitre.org/groups/G0046/ — scroll to Techniques Used. If you were defending against FIN7, which technique would you instrument first?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Governance — the whistle-stop tour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Governance frameworks at a glance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80160" y="2011680"/>
          <a:ext cx="96012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3200400"/>
                <a:gridCol w="3200400"/>
              </a:tblGrid>
              <a:tr h="416560"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Framework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What it is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</a:tr>
              <a:tr h="41656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NIST CSF 2.0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Voluntary outcomes framework — Govern/Identify/Protect/Detect/Respond/Recover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Internal scaffolding; not certifiable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656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ISO/IEC 27001:2022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Certifiable ISMS standard; Annex A has 93 controls in 4 themes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The certificate vendor websites cite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1656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CIS Controls v8.1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18 controls / 153 Safeguards; IG1 / IG2 / IG3 tiers for SMEs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Prescriptive; pairs with CSF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656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NIS2 (EU 2022/2555)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EU cybersecurity law; essential vs important entities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Ireland late; NCSB Bill expected 2026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1656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DORA (EU 2022/2554)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Financial-services operational resilience regulation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Fully applicable since 17 January 2025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656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Cyber Essentials v3.3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UK self-assessment + CE+ technical audit; five control areas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Effective from today, 28 April 2026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1656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PCI DSS v4.0.1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Card-payment contractual standard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Future-dated requirements mandatory since 31 March 2025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1656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SOC 2 (Type I / II)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AICPA attestation report on Trust Services Criteria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Lingua franca of B2B SaaS assurance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Cyber Essentials v3.3 — effective today, 28 April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Cheapest credible certification in the British Isles; mandatory for many UK central-government supplier contracts since 2014.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Two flavours: Cyber Essentials (self-assessment, verified) and Cyber Essentials Plus (adds external technical audit).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Three v3.3 tightenings worth knowing.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MFA mandatory for all cloud services where supported — automatic-fail if missing.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14-day patching window for high/critical updates (CVSS v3 base 7.0+) — automatic-fail if missed.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Cloud services can no longer be excluded from scope — formal definition added.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Self-assessment fees: GBP 320–600 + VAT depending on size. CE+ from ~GBP 1,500 to GBP 4,000+ for complex environments.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An opinionated picking guide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A small Irish SaaS — pick in this order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12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1.  </a:t>
            </a:r>
            <a:r>
              <a:rPr sz="2000">
                <a:solidFill>
                  <a:srgbClr val="1F2937"/>
                </a:solidFill>
                <a:latin typeface="Calibri"/>
              </a:rPr>
              <a:t>Cyber Essentials Plus first. Cheapest credible cert by an order of magnitude (~GBP 1,500–4,000); v3.3 controls are forcing-function basics.</a:t>
            </a:r>
          </a:p>
          <a:p>
            <a:pPr>
              <a:spcAft>
                <a:spcPts val="12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2.  </a:t>
            </a:r>
            <a:r>
              <a:rPr sz="2000">
                <a:solidFill>
                  <a:srgbClr val="1F2937"/>
                </a:solidFill>
                <a:latin typeface="Calibri"/>
              </a:rPr>
              <a:t>SOC 2 Type II within twelve months. Lingua franca of B2B SaaS sales; Security TSC only is a defensible scope. Budget USD 20k–50k for the first audit fee.</a:t>
            </a:r>
          </a:p>
          <a:p>
            <a:pPr>
              <a:spcAft>
                <a:spcPts val="12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3.  </a:t>
            </a:r>
            <a:r>
              <a:rPr sz="2000">
                <a:solidFill>
                  <a:srgbClr val="1F2937"/>
                </a:solidFill>
                <a:latin typeface="Calibri"/>
              </a:rPr>
              <a:t>ISO 27001 only when a customer asks for it by name. For under ~100 staff without a regulated customer pulling, ISO-first is over-engineered and slow.</a:t>
            </a:r>
          </a:p>
          <a:p>
            <a:pPr>
              <a:spcAft>
                <a:spcPts val="12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4.  </a:t>
            </a:r>
            <a:r>
              <a:rPr sz="2000">
                <a:solidFill>
                  <a:srgbClr val="1F2937"/>
                </a:solidFill>
                <a:latin typeface="Calibri"/>
              </a:rPr>
              <a:t>NIST CSF 2.0 is internal scaffolding, not a customer artefact. Pair with CIS Controls v8.1 IG1 or IG2 as the prescriptive Safeguards.</a:t>
            </a:r>
          </a:p>
          <a:p>
            <a:pPr>
              <a:spcAft>
                <a:spcPts val="1200"/>
              </a:spcAft>
            </a:pPr>
            <a:r>
              <a:rPr sz="2000" b="1">
                <a:solidFill>
                  <a:srgbClr val="00B8D4"/>
                </a:solidFill>
                <a:latin typeface="Calibri"/>
              </a:rPr>
              <a:t>5.  </a:t>
            </a:r>
            <a:r>
              <a:rPr sz="2000">
                <a:solidFill>
                  <a:srgbClr val="1F2937"/>
                </a:solidFill>
                <a:latin typeface="Calibri"/>
              </a:rPr>
              <a:t>NIS2 / DORA / CRA / AI Act are obligations, not choices. If they apply, you comply — beside the certification programme, not instead of it.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19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2926080"/>
            <a:ext cx="10972800" cy="1463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The map is not the territory.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63040" y="4480560"/>
            <a:ext cx="9144000" cy="9144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200" b="0">
                <a:solidFill>
                  <a:srgbClr val="6B7280"/>
                </a:solidFill>
                <a:latin typeface="Calibri"/>
              </a:rPr>
              <a:t>Frameworks are coordinate axes, not menus from which you choose 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The day the names nearly stopped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20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What's next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Practical (W2 P): Threat modelling on OWASP Juice Shop — STRIDE on a real DFD, in the lab.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W3 L1: Cryptography fundamentals — symmetric, asymmetric, hashing, where each goes wrong.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Reading: Chapter 5 in the book; bookmark owasp.org/Top10/, attack.mitre.org, and the IASME Cyber Essentials page.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Stretch task: open ATT&amp;CK Navigator and paint a coverage layer for a sector that interests you. Hour well spent.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15 April 2025 — the CVE funding cliff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MITRE wrote to the CVE Board: the US government did not intend to renew the contract.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Funding was due to expire the next day, 16 April 2025.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Why this mattered.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CVE IDs are how every patch advisory, scanner and policy refers to a specific bug.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Without them, two engineers cannot be sure they are discussing the same vulnerability.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How it was rescued.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CISA exercised an eleven-month extension on its $57.8m contract within hours.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The CVE Foundation was launched the same week for long-term independence.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By February 2026 CISA confirmed CVE is now a priority line-item — no funding gap in March 2026.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The three families — one map of the territory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80160" y="2011680"/>
          <a:ext cx="9601200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  <a:gridCol w="2400300"/>
                <a:gridCol w="2400300"/>
                <a:gridCol w="2400300"/>
              </a:tblGrid>
              <a:tr h="422910"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Family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Audience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Question it answers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600" b="1">
                          <a:solidFill>
                            <a:srgbClr val="FFFFFF"/>
                          </a:solidFill>
                          <a:latin typeface="Calibri"/>
                        </a:rPr>
                        <a:t>Headliners</a:t>
                      </a:r>
                    </a:p>
                  </a:txBody>
                  <a:tcPr marL="91440" marR="91440" marT="45720" marB="45720" anchor="ctr">
                    <a:solidFill>
                      <a:srgbClr val="0A2540"/>
                    </a:solidFill>
                  </a:tcPr>
                </a:tc>
              </a:tr>
              <a:tr h="42291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OWASP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Developers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What to fix in the code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Top 10, ASVS, Cheat Sheets, SAMM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  <a:tr h="42291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MITRE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Defenders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How attackers think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CVE, CWE, CAPEC, ATT&amp;CK, D3FEND</a:t>
                      </a:r>
                    </a:p>
                  </a:txBody>
                  <a:tcPr marL="91440" marR="91440" marT="45720" marB="45720" anchor="ctr">
                    <a:solidFill>
                      <a:srgbClr val="F5F7FA"/>
                    </a:solidFill>
                  </a:tcPr>
                </a:tc>
              </a:tr>
              <a:tr h="422910"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NIST / ISO / EU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Governance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What management system to run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400" b="0">
                          <a:solidFill>
                            <a:srgbClr val="1F2937"/>
                          </a:solidFill>
                          <a:latin typeface="Calibri"/>
                        </a:rPr>
                        <a:t>CSF 2.0, ISO 27001, NIS2, DORA, CE+, PCI DSS, SOC 2</a:t>
                      </a:r>
                    </a:p>
                  </a:txBody>
                  <a:tcPr marL="91440" marR="91440" marT="45720" marB="4572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The OWASP family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OWASP Top 10:2025 — the awareness layer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Released as a release candidate at Global AppSec USA, 6 November 2025; finalised December 2025.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Three changes worth flagging.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A02 — Security Misconfiguration jumped from #5 to #2 (cloud-native estates).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A03 — Software Supply Chain Failures (broadened from 'Vulnerable and Outdated Components').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A10 — Mishandling of Exceptional Conditions (new; 24 underlying CWEs on error handling and 'fail open').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Broken Access Control is still A01, as it has been since 2021.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Data-informed but not blindly data-driven — eight of ten from quantitative analysis, two from a community survey.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6792" y="644652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/>
            <a:r>
              <a:rPr sz="1000" b="0">
                <a:solidFill>
                  <a:srgbClr val="6B7280"/>
                </a:solidFill>
                <a:latin typeface="Calibri"/>
              </a:rPr>
              <a:t>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280160"/>
            <a:ext cx="1106424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2600" b="1">
                <a:solidFill>
                  <a:srgbClr val="0A2540"/>
                </a:solidFill>
                <a:latin typeface="Calibri"/>
              </a:rPr>
              <a:t>Beyond the Top 10 — the rest of OWASP, in one slide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2011680"/>
            <a:ext cx="9601200" cy="4297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spcAft>
                <a:spcPts val="600"/>
              </a:spcAft>
            </a:pPr>
            <a:r>
              <a:rPr sz="1800" b="0">
                <a:solidFill>
                  <a:srgbClr val="1F2937"/>
                </a:solidFill>
                <a:latin typeface="Calibri"/>
              </a:rPr>
              <a:t/>
            </a: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Other Top 10 lists worth knowing by name.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OWASP API Security Top 10 (2023) — drops Injection entirely; three of top five are authorisation failures.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OWASP Mobile Top 10 (2024) — first refresh in eight years; pair with MASVS.</a:t>
            </a:r>
          </a:p>
          <a:p>
            <a:pPr lvl="1">
              <a:spcAft>
                <a:spcPts val="600"/>
              </a:spcAft>
            </a:pPr>
            <a:r>
              <a:rPr sz="1600" b="1">
                <a:solidFill>
                  <a:srgbClr val="00B8D4"/>
                </a:solidFill>
                <a:latin typeface="Calibri"/>
              </a:rPr>
              <a:t>—  </a:t>
            </a:r>
            <a:r>
              <a:rPr sz="1600">
                <a:solidFill>
                  <a:srgbClr val="1F2937"/>
                </a:solidFill>
                <a:latin typeface="Calibri"/>
              </a:rPr>
              <a:t>OWASP Top 10 for LLM Applications (2025) — Prompt Injection #1; we cover it in Chapter 34.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ASVS 5.0 — ~350 testable requirements across 17 chapters; L1/L2/L3 levels. 'ASVS L2' is increasingly common contract language.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SAMM v2 — 'is this organisation set up to produce secure applications repeatedly?' — five business functions, three maturity levels.</a:t>
            </a:r>
          </a:p>
          <a:p>
            <a:pPr>
              <a:spcAft>
                <a:spcPts val="600"/>
              </a:spcAft>
            </a:pPr>
            <a:r>
              <a:rPr sz="1800" b="1">
                <a:solidFill>
                  <a:srgbClr val="00B8D4"/>
                </a:solidFill>
                <a:latin typeface="Calibri"/>
              </a:rPr>
              <a:t>●  </a:t>
            </a:r>
            <a:r>
              <a:rPr sz="1800">
                <a:solidFill>
                  <a:srgbClr val="1F2937"/>
                </a:solidFill>
                <a:latin typeface="Calibri"/>
              </a:rPr>
              <a:t>Cheat Sheet Series — ~90 short opinionated 'how to do this correctly' pages; bookmark before reading further.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1828800"/>
            <a:ext cx="1097280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1800" b="1">
                <a:solidFill>
                  <a:srgbClr val="00B8D4"/>
                </a:solidFill>
                <a:latin typeface="Calibri"/>
              </a:rPr>
              <a:t>DISCUSSION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926080"/>
            <a:ext cx="10332720" cy="2743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3200" b="0">
                <a:solidFill>
                  <a:srgbClr val="0A2540"/>
                </a:solidFill>
                <a:latin typeface="Calibri"/>
              </a:rPr>
              <a:t>Open https://owasp.org/Top10/A02_2021-Cryptographic_Failures/ and look at the top of the page. How many CWEs feed into this single OWASP category?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white_slide_backdr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3017520"/>
            <a:ext cx="10972800" cy="12801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ctr"/>
            <a:r>
              <a:rPr sz="4000" b="1">
                <a:solidFill>
                  <a:srgbClr val="0A2540"/>
                </a:solidFill>
                <a:latin typeface="Calibri"/>
              </a:rPr>
              <a:t>The MITRE family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