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jp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xml" ContentType="application/vnd.openxmlformats-officedocument.presentationml.notesSlide+xml"/>
  <Override PartName="/ppt/notesSlides/notesSlide30.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xml" ContentType="application/vnd.openxmlformats-officedocument.presentationml.slide+xml"/>
  <Override PartName="/ppt/slides/slide30.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 id="270" r:id="rId22"/>
    <p:sldId id="271" r:id="rId23"/>
    <p:sldId id="272" r:id="rId24"/>
    <p:sldId id="273" r:id="rId25"/>
    <p:sldId id="274" r:id="rId26"/>
    <p:sldId id="275" r:id="rId27"/>
    <p:sldId id="276" r:id="rId28"/>
    <p:sldId id="277" r:id="rId29"/>
    <p:sldId id="278" r:id="rId30"/>
    <p:sldId id="279" r:id="rId31"/>
    <p:sldId id="280" r:id="rId32"/>
    <p:sldId id="281" r:id="rId33"/>
    <p:sldId id="282" r:id="rId34"/>
    <p:sldId id="283" r:id="rId35"/>
    <p:sldId id="284" r:id="rId36"/>
    <p:sldId id="285" r:id="rId37"/>
  </p:sldIdLst>
  <p:sldSz cx="12191695"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 Id="rId22" Type="http://schemas.openxmlformats.org/officeDocument/2006/relationships/slide" Target="slides/slide15.xml"/><Relationship Id="rId23" Type="http://schemas.openxmlformats.org/officeDocument/2006/relationships/slide" Target="slides/slide16.xml"/><Relationship Id="rId24" Type="http://schemas.openxmlformats.org/officeDocument/2006/relationships/slide" Target="slides/slide17.xml"/><Relationship Id="rId25" Type="http://schemas.openxmlformats.org/officeDocument/2006/relationships/slide" Target="slides/slide18.xml"/><Relationship Id="rId26" Type="http://schemas.openxmlformats.org/officeDocument/2006/relationships/slide" Target="slides/slide19.xml"/><Relationship Id="rId27" Type="http://schemas.openxmlformats.org/officeDocument/2006/relationships/slide" Target="slides/slide20.xml"/><Relationship Id="rId28" Type="http://schemas.openxmlformats.org/officeDocument/2006/relationships/slide" Target="slides/slide21.xml"/><Relationship Id="rId29" Type="http://schemas.openxmlformats.org/officeDocument/2006/relationships/slide" Target="slides/slide22.xml"/><Relationship Id="rId30" Type="http://schemas.openxmlformats.org/officeDocument/2006/relationships/slide" Target="slides/slide23.xml"/><Relationship Id="rId31" Type="http://schemas.openxmlformats.org/officeDocument/2006/relationships/slide" Target="slides/slide24.xml"/><Relationship Id="rId32" Type="http://schemas.openxmlformats.org/officeDocument/2006/relationships/slide" Target="slides/slide25.xml"/><Relationship Id="rId33" Type="http://schemas.openxmlformats.org/officeDocument/2006/relationships/slide" Target="slides/slide26.xml"/><Relationship Id="rId34" Type="http://schemas.openxmlformats.org/officeDocument/2006/relationships/slide" Target="slides/slide27.xml"/><Relationship Id="rId35" Type="http://schemas.openxmlformats.org/officeDocument/2006/relationships/slide" Target="slides/slide28.xml"/><Relationship Id="rId36" Type="http://schemas.openxmlformats.org/officeDocument/2006/relationships/slide" Target="slides/slide29.xml"/><Relationship Id="rId37" Type="http://schemas.openxmlformats.org/officeDocument/2006/relationships/slide" Target="slides/slide30.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7.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8.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9.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0.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2.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3.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4.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5.xml"/></Relationships>
</file>

<file path=ppt/notesSlides/_rels/notesSlide2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6.xml"/></Relationships>
</file>

<file path=ppt/notesSlides/_rels/notesSlide2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7.xml"/></Relationships>
</file>

<file path=ppt/notesSlides/_rels/notesSlide2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8.xml"/></Relationships>
</file>

<file path=ppt/notesSlides/_rels/notesSlide2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9.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3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0.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KEY MESSAGE: The discipline of asking, before the code is written, what could go wrong with it.</a:t>
            </a:r>
          </a:p>
          <a:p/>
          <a:p>
            <a:r>
              <a:t>TALKING POINTS:</a:t>
            </a:r>
          </a:p>
          <a:p>
            <a:r>
              <a:t>  - Recap W1 in one line: CIA, threat-vuln-risk, the bug-to-breach pipeline.</a:t>
            </a:r>
          </a:p>
          <a:p>
            <a:r>
              <a:t>  - Today: the conversation that catches news-grade bugs at design time.</a:t>
            </a:r>
          </a:p>
          <a:p>
            <a:r>
              <a:t>  - By end of class: you can run a STRIDE pass on a DFD without notes.</a:t>
            </a:r>
          </a:p>
          <a:p/>
          <a:p>
            <a:r>
              <a:t>TIME: ~1 min</a:t>
            </a:r>
          </a:p>
          <a:p/>
          <a:p>
            <a:r>
              <a:t>TIP: Have Troy Hunt's Optus write-up open in a tab — you'll need it in five minutes.</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KEY MESSAGE: STRIDE generates useful threats only when you can see WHICH data flow crosses WHICH boundary.</a:t>
            </a:r>
          </a:p>
          <a:p/>
          <a:p>
            <a:r>
              <a:t>TALKING POINTS:</a:t>
            </a:r>
          </a:p>
          <a:p>
            <a:r>
              <a:t>  - Internet vs DMZ. Browser vs server. One tenant vs another.</a:t>
            </a:r>
          </a:p>
          <a:p>
            <a:r>
              <a:t>  - If your diagram could appear unchanged in a sales deck, it isn't a DFD.</a:t>
            </a:r>
          </a:p>
          <a:p/>
          <a:p>
            <a:r>
              <a:t>TIME: ~2 min</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KEY MESSAGE: Network diagrams labelled Nginx → Postgres are the most common student mistake. Reinforce live: draw a bad one, ask the room what's wrong, then draw a good one.</a:t>
            </a:r>
          </a:p>
          <a:p/>
          <a:p>
            <a:r>
              <a:t>TIME: ~2 min</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KEY MESSAGE: The dominant general-purpose vocabulary for Q2. Six letters, six security properties.</a:t>
            </a:r>
          </a:p>
          <a:p/>
          <a:p>
            <a:r>
              <a:t>TIME: ~1 min</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KEY MESSAGE: Each letter maps to a security property the system is supposed to have. STRIDE pass = 'which of these properties could this element fail to provide?'</a:t>
            </a:r>
          </a:p>
          <a:p/>
          <a:p>
            <a:r>
              <a:t>TALKING POINTS:</a:t>
            </a:r>
          </a:p>
          <a:p>
            <a:r>
              <a:t>  - Invented inside Microsoft by Kohnfelder and Garg in April 1999.</a:t>
            </a:r>
          </a:p>
          <a:p>
            <a:r>
              <a:t>  - The first four properties are the CIA triad plus authentication.</a:t>
            </a:r>
          </a:p>
          <a:p>
            <a:r>
              <a:t>  - Non-repudiation and authorisation are the two STRIDE adds.</a:t>
            </a:r>
          </a:p>
          <a:p>
            <a:r>
              <a:t>  - A useful unsticker: translate each letter into 'could someone…'</a:t>
            </a:r>
          </a:p>
          <a:p/>
          <a:p>
            <a:r>
              <a:t>TIME: ~2 min</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KEY MESSAGE: This is the centrepiece. The deck moves to the whiteboard / projected DFD here.</a:t>
            </a:r>
          </a:p>
          <a:p/>
          <a:p>
            <a:r>
              <a:t>TALKING POINTS:</a:t>
            </a:r>
          </a:p>
          <a:p>
            <a:r>
              <a:t>  - Project the chapter's Moodle DFD figure (or sketch it live).</a:t>
            </a:r>
          </a:p>
          <a:p>
            <a:r>
              <a:t>  - Trust boundaries: TB1 Internet | DMZ, TB2 Web | App, TB3 App | Data.</a:t>
            </a:r>
          </a:p>
          <a:p>
            <a:r>
              <a:t>  - Annotate as you go — students remember the ink.</a:t>
            </a:r>
          </a:p>
          <a:p/>
          <a:p>
            <a:r>
              <a:t>TIME: ~1 min</a:t>
            </a:r>
          </a:p>
          <a:p/>
          <a:p>
            <a:r>
              <a:t>TIP: If running the Try This think-pair-share, set it up after this slide so students go straight from your live demo to their own.</a:t>
            </a:r>
          </a:p>
        </p:txBody>
      </p:sp>
      <p:sp>
        <p:nvSpPr>
          <p:cNvPr id="4" name="Slide Number Placeholder 3"/>
          <p:cNvSpPr>
            <a:spLocks noGrp="1"/>
          </p:cNvSpPr>
          <p:nvPr>
            <p:ph type="sldNum" idx="5" sz="quarter"/>
          </p:nvPr>
        </p:nvSpPr>
        <p:spPr/>
      </p:sp>
    </p:spTree>
  </p:cSld>
  <p:clrMapOvr>
    <a:masterClrMapping/>
  </p:clrMapOvr>
</p:notes>
</file>

<file path=ppt/notesSlides/notesSlide1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KEY MESSAGE: The Optus 2022 question, in the right setting. Authentication is the first thing that must hold across a trust boundary.</a:t>
            </a:r>
          </a:p>
          <a:p/>
          <a:p>
            <a:r>
              <a:t>TIME: ~2 min</a:t>
            </a:r>
          </a:p>
        </p:txBody>
      </p:sp>
      <p:sp>
        <p:nvSpPr>
          <p:cNvPr id="4" name="Slide Number Placeholder 3"/>
          <p:cNvSpPr>
            <a:spLocks noGrp="1"/>
          </p:cNvSpPr>
          <p:nvPr>
            <p:ph type="sldNum" idx="5" sz="quarter"/>
          </p:nvPr>
        </p:nvSpPr>
        <p:spPr/>
      </p:sp>
    </p:spTree>
  </p:cSld>
  <p:clrMapOvr>
    <a:masterClrMapping/>
  </p:clrMapOvr>
</p:notes>
</file>

<file path=ppt/notesSlides/notesSlide1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KEY MESSAGE: The classic 'trust the client' bug. If the server can compute it, the client must not be allowed to send it.</a:t>
            </a:r>
          </a:p>
          <a:p/>
          <a:p>
            <a:r>
              <a:t>TIME: ~2 min</a:t>
            </a:r>
          </a:p>
        </p:txBody>
      </p:sp>
      <p:sp>
        <p:nvSpPr>
          <p:cNvPr id="4" name="Slide Number Placeholder 3"/>
          <p:cNvSpPr>
            <a:spLocks noGrp="1"/>
          </p:cNvSpPr>
          <p:nvPr>
            <p:ph type="sldNum" idx="5" sz="quarter"/>
          </p:nvPr>
        </p:nvSpPr>
        <p:spPr/>
      </p:sp>
    </p:spTree>
  </p:cSld>
  <p:clrMapOvr>
    <a:masterClrMapping/>
  </p:clrMapOvr>
</p:notes>
</file>

<file path=ppt/notesSlides/notesSlide1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KEY MESSAGE: Audit logging is a SECURITY control, not just an ops control. Repudiation is the letter students find hardest to generate threats for.</a:t>
            </a:r>
          </a:p>
          <a:p/>
          <a:p>
            <a:r>
              <a:t>TIME: ~2 min</a:t>
            </a:r>
          </a:p>
          <a:p/>
          <a:p>
            <a:r>
              <a:t>TIP: Ask the class which letter is hardest in a typical web app. Usually R. Useful — forces them to articulate why logging is security.</a:t>
            </a:r>
          </a:p>
        </p:txBody>
      </p:sp>
      <p:sp>
        <p:nvSpPr>
          <p:cNvPr id="4" name="Slide Number Placeholder 3"/>
          <p:cNvSpPr>
            <a:spLocks noGrp="1"/>
          </p:cNvSpPr>
          <p:nvPr>
            <p:ph type="sldNum" idx="5" sz="quarter"/>
          </p:nvPr>
        </p:nvSpPr>
        <p:spPr/>
      </p:sp>
    </p:spTree>
  </p:cSld>
  <p:clrMapOvr>
    <a:masterClrMapping/>
  </p:clrMapOvr>
</p:notes>
</file>

<file path=ppt/notesSlides/notesSlide1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KEY MESSAGE: If a user can request resource N, what stops them requesting N+1? Optus is the canonical case study.</a:t>
            </a:r>
          </a:p>
          <a:p/>
          <a:p>
            <a:r>
              <a:t>TIME: ~3 min</a:t>
            </a:r>
          </a:p>
        </p:txBody>
      </p:sp>
      <p:sp>
        <p:nvSpPr>
          <p:cNvPr id="4" name="Slide Number Placeholder 3"/>
          <p:cNvSpPr>
            <a:spLocks noGrp="1"/>
          </p:cNvSpPr>
          <p:nvPr>
            <p:ph type="sldNum" idx="5" sz="quarter"/>
          </p:nvPr>
        </p:nvSpPr>
        <p:spPr/>
      </p:sp>
    </p:spTree>
  </p:cSld>
  <p:clrMapOvr>
    <a:masterClrMapping/>
  </p:clrMapOvr>
</p:notes>
</file>

<file path=ppt/notesSlides/notesSlide1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KEY MESSAGE: Bound the request before it reaches application code. The cheapest mitigation is the load balancer config.</a:t>
            </a:r>
          </a:p>
          <a:p/>
          <a:p>
            <a:r>
              <a:t>TIME: ~1 min</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KEY MESSAGE: Open with the Optus 2022 breach. Five minutes, everyone-on-keyboards.</a:t>
            </a:r>
          </a:p>
          <a:p/>
          <a:p>
            <a:r>
              <a:t>TIME: ~1 min</a:t>
            </a:r>
          </a:p>
        </p:txBody>
      </p:sp>
      <p:sp>
        <p:nvSpPr>
          <p:cNvPr id="4" name="Slide Number Placeholder 3"/>
          <p:cNvSpPr>
            <a:spLocks noGrp="1"/>
          </p:cNvSpPr>
          <p:nvPr>
            <p:ph type="sldNum" idx="5" sz="quarter"/>
          </p:nvPr>
        </p:nvSpPr>
        <p:spPr/>
      </p:sp>
    </p:spTree>
  </p:cSld>
  <p:clrMapOvr>
    <a:masterClrMapping/>
  </p:clrMapOvr>
</p:notes>
</file>

<file path=ppt/notesSlides/notesSlide2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KEY MESSAGE: The worst outcome on the diagram. EoP is where Flow 1 spoofing meets Flow 5 path-traversal — the path that turns 'unauthenticated request' into 'shell on the server'.</a:t>
            </a:r>
          </a:p>
          <a:p/>
          <a:p>
            <a:r>
              <a:t>TIME: ~2 min</a:t>
            </a:r>
          </a:p>
        </p:txBody>
      </p:sp>
      <p:sp>
        <p:nvSpPr>
          <p:cNvPr id="4" name="Slide Number Placeholder 3"/>
          <p:cNvSpPr>
            <a:spLocks noGrp="1"/>
          </p:cNvSpPr>
          <p:nvPr>
            <p:ph type="sldNum" idx="5" sz="quarter"/>
          </p:nvPr>
        </p:nvSpPr>
        <p:spPr/>
      </p:sp>
    </p:spTree>
  </p:cSld>
  <p:clrMapOvr>
    <a:masterClrMapping/>
  </p:clrMapOvr>
</p:notes>
</file>

<file path=ppt/notesSlides/notesSlide2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KEY MESSAGE: The deeper lesson — an existing access-control check can be silently broken by a routine refactor — is why threat models must be re-run after refactors.</a:t>
            </a:r>
          </a:p>
          <a:p/>
          <a:p>
            <a:r>
              <a:t>TALKING POINTS:</a:t>
            </a:r>
          </a:p>
          <a:p>
            <a:r>
              <a:t>  - Ask: 'which of Shostack's four questions catches the silent refactor?' — looking for Q4.</a:t>
            </a:r>
          </a:p>
          <a:p>
            <a:r>
              <a:t>  - This is the moment to drive home that TM is a conversation that must repeat.</a:t>
            </a:r>
          </a:p>
          <a:p/>
          <a:p>
            <a:r>
              <a:t>TIME: ~2 min</a:t>
            </a:r>
          </a:p>
        </p:txBody>
      </p:sp>
      <p:sp>
        <p:nvSpPr>
          <p:cNvPr id="4" name="Slide Number Placeholder 3"/>
          <p:cNvSpPr>
            <a:spLocks noGrp="1"/>
          </p:cNvSpPr>
          <p:nvPr>
            <p:ph type="sldNum" idx="5" sz="quarter"/>
          </p:nvPr>
        </p:nvSpPr>
        <p:spPr/>
      </p:sp>
    </p:spTree>
  </p:cSld>
  <p:clrMapOvr>
    <a:masterClrMapping/>
  </p:clrMapOvr>
</p:notes>
</file>

<file path=ppt/notesSlides/notesSlide2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KEY MESSAGE: STRIDE is general-purpose. Three other techniques are worth knowing well enough to choose between them.</a:t>
            </a:r>
          </a:p>
          <a:p/>
          <a:p>
            <a:r>
              <a:t>TIME: ~1 min</a:t>
            </a:r>
          </a:p>
          <a:p/>
          <a:p>
            <a:r>
              <a:t>TIP: Resist the temptation to expand this section — the room loses energy fast in a methodology comparison.</a:t>
            </a:r>
          </a:p>
        </p:txBody>
      </p:sp>
      <p:sp>
        <p:nvSpPr>
          <p:cNvPr id="4" name="Slide Number Placeholder 3"/>
          <p:cNvSpPr>
            <a:spLocks noGrp="1"/>
          </p:cNvSpPr>
          <p:nvPr>
            <p:ph type="sldNum" idx="5" sz="quarter"/>
          </p:nvPr>
        </p:nvSpPr>
        <p:spPr/>
      </p:sp>
    </p:spTree>
  </p:cSld>
  <p:clrMapOvr>
    <a:masterClrMapping/>
  </p:clrMapOvr>
</p:notes>
</file>

<file path=ppt/notesSlides/notesSlide2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KEY MESSAGE: Pattern in real teams: STRIDE on every change, LINDDUN where personal data flows, attack trees for the scariest two or three goals, PASTA only for audit/regulator shape.</a:t>
            </a:r>
          </a:p>
          <a:p/>
          <a:p>
            <a:r>
              <a:t>TALKING POINTS:</a:t>
            </a:r>
          </a:p>
          <a:p>
            <a:r>
              <a:t>  - LINDDUN — DistriNet at KU Leuven, 2010+. Privacy threats GDPR cares about: linkability, re-identification, unawareness.</a:t>
            </a:r>
          </a:p>
          <a:p>
            <a:r>
              <a:t>  - Attack Trees — Schneier 1999. Root = goal; OR = min cost, AND = sum cost.</a:t>
            </a:r>
          </a:p>
          <a:p>
            <a:r>
              <a:t>  - PASTA — UcedaVélez &amp; Morana, 2015. Seven stages, ends at residual risk an audit committee can sign off.</a:t>
            </a:r>
          </a:p>
          <a:p>
            <a:r>
              <a:t>  - DREAD: two analysts produce wildly different scores; 'discoverability rewards obscurity'. Mention to warn against.</a:t>
            </a:r>
          </a:p>
          <a:p/>
          <a:p>
            <a:r>
              <a:t>TIME: ~4 min</a:t>
            </a:r>
          </a:p>
        </p:txBody>
      </p:sp>
      <p:sp>
        <p:nvSpPr>
          <p:cNvPr id="4" name="Slide Number Placeholder 3"/>
          <p:cNvSpPr>
            <a:spLocks noGrp="1"/>
          </p:cNvSpPr>
          <p:nvPr>
            <p:ph type="sldNum" idx="5" sz="quarter"/>
          </p:nvPr>
        </p:nvSpPr>
        <p:spPr/>
      </p:sp>
    </p:spTree>
  </p:cSld>
  <p:clrMapOvr>
    <a:masterClrMapping/>
  </p:clrMapOvr>
</p:notes>
</file>

<file path=ppt/notesSlides/notesSlide2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KEY MESSAGE: A book that sold TM as a magic wand would be lying. Two famous incidents show what TM cannot do.</a:t>
            </a:r>
          </a:p>
          <a:p/>
          <a:p>
            <a:r>
              <a:t>TIME: ~1 min</a:t>
            </a:r>
          </a:p>
        </p:txBody>
      </p:sp>
      <p:sp>
        <p:nvSpPr>
          <p:cNvPr id="4" name="Slide Number Placeholder 3"/>
          <p:cNvSpPr>
            <a:spLocks noGrp="1"/>
          </p:cNvSpPr>
          <p:nvPr>
            <p:ph type="sldNum" idx="5" sz="quarter"/>
          </p:nvPr>
        </p:nvSpPr>
        <p:spPr/>
      </p:sp>
    </p:spTree>
  </p:cSld>
  <p:clrMapOvr>
    <a:masterClrMapping/>
  </p:clrMapOvr>
</p:notes>
</file>

<file path=ppt/notesSlides/notesSlide2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KEY MESSAGE: Trick question for the room: 'could a threat model have caught Heartbleed?' Answer: protocol-level TM did. Implementation memory-safety bugs need fuzzing.</a:t>
            </a:r>
          </a:p>
          <a:p/>
          <a:p>
            <a:r>
              <a:t>TIME: ~2 min</a:t>
            </a:r>
          </a:p>
        </p:txBody>
      </p:sp>
      <p:sp>
        <p:nvSpPr>
          <p:cNvPr id="4" name="Slide Number Placeholder 3"/>
          <p:cNvSpPr>
            <a:spLocks noGrp="1"/>
          </p:cNvSpPr>
          <p:nvPr>
            <p:ph type="sldNum" idx="5" sz="quarter"/>
          </p:nvPr>
        </p:nvSpPr>
        <p:spPr/>
      </p:sp>
    </p:spTree>
  </p:cSld>
  <p:clrMapOvr>
    <a:masterClrMapping/>
  </p:clrMapOvr>
</p:notes>
</file>

<file path=ppt/notesSlides/notesSlide2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KEY MESSAGE: The breach lived BETWEEN the three threat models. None of the components was wrong on its own. The question nobody wrote down was 'which principal's credentials does this get, and what's the worst it can do if induced to make an outbound HTTP request?'</a:t>
            </a:r>
          </a:p>
          <a:p/>
          <a:p>
            <a:r>
              <a:t>TALKING POINTS:</a:t>
            </a:r>
          </a:p>
          <a:p>
            <a:r>
              <a:t>  - The case-in-chief for IMDSv2 (session token, hop count = 1).</a:t>
            </a:r>
          </a:p>
          <a:p>
            <a:r>
              <a:t>  - And the case-in-chief for least-privilege IAM roles.</a:t>
            </a:r>
          </a:p>
          <a:p/>
          <a:p>
            <a:r>
              <a:t>TIME: ~2 min</a:t>
            </a:r>
          </a:p>
        </p:txBody>
      </p:sp>
      <p:sp>
        <p:nvSpPr>
          <p:cNvPr id="4" name="Slide Number Placeholder 3"/>
          <p:cNvSpPr>
            <a:spLocks noGrp="1"/>
          </p:cNvSpPr>
          <p:nvPr>
            <p:ph type="sldNum" idx="5" sz="quarter"/>
          </p:nvPr>
        </p:nvSpPr>
        <p:spPr/>
      </p:sp>
    </p:spTree>
  </p:cSld>
  <p:clrMapOvr>
    <a:masterClrMapping/>
  </p:clrMapOvr>
</p:notes>
</file>

<file path=ppt/notesSlides/notesSlide2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KEY MESSAGE: The single discipline that prevents all five is the Threat Modeling Manifesto's: doing threat modelling over talking about it. The deliverable is the change in the design, not the document.</a:t>
            </a:r>
          </a:p>
          <a:p/>
          <a:p>
            <a:r>
              <a:t>TIME: ~2 min</a:t>
            </a:r>
          </a:p>
        </p:txBody>
      </p:sp>
      <p:sp>
        <p:nvSpPr>
          <p:cNvPr id="4" name="Slide Number Placeholder 3"/>
          <p:cNvSpPr>
            <a:spLocks noGrp="1"/>
          </p:cNvSpPr>
          <p:nvPr>
            <p:ph type="sldNum" idx="5" sz="quarter"/>
          </p:nvPr>
        </p:nvSpPr>
        <p:spPr/>
      </p:sp>
    </p:spTree>
  </p:cSld>
  <p:clrMapOvr>
    <a:masterClrMapping/>
  </p:clrMapOvr>
</p:notes>
</file>

<file path=ppt/notesSlides/notesSlide2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KEY MESSAGE: Five lines, each deliberately load-bearing for the rest of the module.</a:t>
            </a:r>
          </a:p>
          <a:p/>
          <a:p>
            <a:r>
              <a:t>TIME: ~2 min</a:t>
            </a:r>
          </a:p>
        </p:txBody>
      </p:sp>
      <p:sp>
        <p:nvSpPr>
          <p:cNvPr id="4" name="Slide Number Placeholder 3"/>
          <p:cNvSpPr>
            <a:spLocks noGrp="1"/>
          </p:cNvSpPr>
          <p:nvPr>
            <p:ph type="sldNum" idx="5" sz="quarter"/>
          </p:nvPr>
        </p:nvSpPr>
        <p:spPr/>
      </p:sp>
    </p:spTree>
  </p:cSld>
  <p:clrMapOvr>
    <a:masterClrMapping/>
  </p:clrMapOvr>
</p:notes>
</file>

<file path=ppt/notesSlides/notesSlide2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KEY MESSAGE: The Try This box from the chapter, set as the bridge into the W2 practical. Best harvest: the bank apps.</a:t>
            </a:r>
          </a:p>
          <a:p/>
          <a:p>
            <a:r>
              <a:t>TIME: ~1 min</a:t>
            </a:r>
          </a:p>
          <a:p/>
          <a:p>
            <a:r>
              <a:t>TIP: If you have spare time, run this as a 5-min think-pair-share now and harvest answers from the room.</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KEY MESSAGE: The breach can be summarised in one missing question: 'who is allowed to call this endpoint, and how do we know they are who they say they are?'</a:t>
            </a:r>
          </a:p>
          <a:p/>
          <a:p>
            <a:r>
              <a:t>TALKING POINTS:</a:t>
            </a:r>
          </a:p>
          <a:p>
            <a:r>
              <a:t>  - An access-control check existed in earlier code; a 2018 refactor silently weakened it.</a:t>
            </a:r>
          </a:p>
          <a:p>
            <a:r>
              <a:t>  - Rediscovered on the public website in August 2021; never propagated to the API.</a:t>
            </a:r>
          </a:p>
          <a:p>
            <a:r>
              <a:t>  - By the time anyone noticed, the script had been running for days.</a:t>
            </a:r>
          </a:p>
          <a:p/>
          <a:p>
            <a:r>
              <a:t>TIME: ~3 min</a:t>
            </a:r>
          </a:p>
          <a:p/>
          <a:p>
            <a:r>
              <a:t>TIP: Have students open https://www.troyhunt.com/the-optus-data-breach/ and find the section describing the unauthenticated endpoint.</a:t>
            </a:r>
          </a:p>
        </p:txBody>
      </p:sp>
      <p:sp>
        <p:nvSpPr>
          <p:cNvPr id="4" name="Slide Number Placeholder 3"/>
          <p:cNvSpPr>
            <a:spLocks noGrp="1"/>
          </p:cNvSpPr>
          <p:nvPr>
            <p:ph type="sldNum" idx="5" sz="quarter"/>
          </p:nvPr>
        </p:nvSpPr>
        <p:spPr/>
      </p:sp>
    </p:spTree>
  </p:cSld>
  <p:clrMapOvr>
    <a:masterClrMapping/>
  </p:clrMapOvr>
</p:notes>
</file>

<file path=ppt/notesSlides/notesSlide3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KEY MESSAGE: Closing 1 minute. Set up L2 and the practical. Emphasise the Try This — it's the bridge into the practical session.</a:t>
            </a:r>
          </a:p>
          <a:p/>
          <a:p>
            <a:r>
              <a:t>TIME: ~1 min</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KEY MESSAGE: Take answers. Steer toward 'who can call this and what do they get?' — the Spoofing / Information-Disclosure question.</a:t>
            </a:r>
          </a:p>
          <a:p/>
          <a:p>
            <a:r>
              <a:t>TALKING POINTS:</a:t>
            </a:r>
          </a:p>
          <a:p>
            <a:r>
              <a:t>  - Some students will say 'didn't they have a code review?' — bridge to: code review catches implementation bugs; threat modelling catches design bugs.</a:t>
            </a:r>
          </a:p>
          <a:p>
            <a:r>
              <a:t>  - Wrap: 'Now we're going to do this systematically — STRIDE on a real DFD. By the end of the hour you will have the framework these engineers didn't.'</a:t>
            </a:r>
          </a:p>
          <a:p/>
          <a:p>
            <a:r>
              <a:t>TIME: ~2 min</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KEY MESSAGE: Shostack's Four Question Frame is the spine. Everything else in this lecture hangs off it.</a:t>
            </a:r>
          </a:p>
          <a:p/>
          <a:p>
            <a:r>
              <a:t>TIME: ~1 min</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KEY MESSAGE: A threat model with no follow-up is a piece of writing, not a piece of engineering.</a:t>
            </a:r>
          </a:p>
          <a:p/>
          <a:p>
            <a:r>
              <a:t>TALKING POINTS:</a:t>
            </a:r>
          </a:p>
          <a:p>
            <a:r>
              <a:t>  - STRIDE, LINDDUN, attack trees, PASTA all sit underneath the frame as ways to answer Q2.</a:t>
            </a:r>
          </a:p>
          <a:p>
            <a:r>
              <a:t>  - DFDs answer Q1. Mitigation choices answer Q3. Pen tests and reviews answer Q4.</a:t>
            </a:r>
          </a:p>
          <a:p>
            <a:r>
              <a:t>  - The four questions work on a napkin and on a 200-page risk report.</a:t>
            </a:r>
          </a:p>
          <a:p/>
          <a:p>
            <a:r>
              <a:t>TIME: ~4 min</a:t>
            </a:r>
          </a:p>
          <a:p/>
          <a:p>
            <a:r>
              <a:t>TIP: Don't over-explain Q1-Q3. Spend the time on Q4 — it's where most teams fall over.</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KEY MESSAGE: It is not a methodology, despite the acronyms. It is not a deliverable, despite the templates. It is a 30-minute conversation before the code is written.</a:t>
            </a:r>
          </a:p>
          <a:p/>
          <a:p>
            <a:r>
              <a:t>TIME: ~2 min</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KEY MESSAGE: You cannot reason about a system you cannot see. The artefact at the heart of TM is a particular kind of picture.</a:t>
            </a:r>
          </a:p>
          <a:p/>
          <a:p>
            <a:r>
              <a:t>TIME: ~1 min</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KEY MESSAGE: Five elements, learnable in five minutes. The notation has been stable for thirty years.</a:t>
            </a:r>
          </a:p>
          <a:p/>
          <a:p>
            <a:r>
              <a:t>TIME: ~3 min</a:t>
            </a:r>
          </a:p>
          <a:p/>
          <a:p>
            <a:r>
              <a:t>TIP: Draw a tiny one on the board as you go — student, login service, credentials store, with one trust boundary between user and service.</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jpg"/><Relationship Id="rId3"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jpg"/><Relationship Id="rId3"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jpg"/><Relationship Id="rId3"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jpg"/><Relationship Id="rId3"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jpg"/><Relationship Id="rId3"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jpg"/><Relationship Id="rId3"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jpg"/><Relationship Id="rId3"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jpg"/><Relationship Id="rId3"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jpg"/><Relationship Id="rId3"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jpg"/><Relationship Id="rId3"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jpg"/><Relationship Id="rId3"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jpg"/><Relationship Id="rId3"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jpg"/><Relationship Id="rId3" Type="http://schemas.openxmlformats.org/officeDocument/2006/relationships/notesSlide" Target="../notesSlides/notesSlide2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jpg"/><Relationship Id="rId3" Type="http://schemas.openxmlformats.org/officeDocument/2006/relationships/notesSlide" Target="../notesSlides/notesSlide2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jpg"/><Relationship Id="rId3" Type="http://schemas.openxmlformats.org/officeDocument/2006/relationships/notesSlide" Target="../notesSlides/notesSlide2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jpg"/><Relationship Id="rId3" Type="http://schemas.openxmlformats.org/officeDocument/2006/relationships/notesSlide" Target="../notesSlides/notesSlide2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jpg"/><Relationship Id="rId3" Type="http://schemas.openxmlformats.org/officeDocument/2006/relationships/notesSlide" Target="../notesSlides/notesSlide2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jpg"/><Relationship Id="rId3" Type="http://schemas.openxmlformats.org/officeDocument/2006/relationships/notesSlide" Target="../notesSlides/notesSlide25.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jpg"/><Relationship Id="rId3" Type="http://schemas.openxmlformats.org/officeDocument/2006/relationships/notesSlide" Target="../notesSlides/notesSlide2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jpg"/><Relationship Id="rId3" Type="http://schemas.openxmlformats.org/officeDocument/2006/relationships/notesSlide" Target="../notesSlides/notesSlide2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jpg"/><Relationship Id="rId3" Type="http://schemas.openxmlformats.org/officeDocument/2006/relationships/notesSlide" Target="../notesSlides/notesSlide28.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jpg"/><Relationship Id="rId3" Type="http://schemas.openxmlformats.org/officeDocument/2006/relationships/notesSlide" Target="../notesSlides/notesSlide2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jpg"/><Relationship Id="rId3" Type="http://schemas.openxmlformats.org/officeDocument/2006/relationships/notesSlide" Target="../notesSlides/notesSlide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jpg"/><Relationship Id="rId3" Type="http://schemas.openxmlformats.org/officeDocument/2006/relationships/notesSlide" Target="../notesSlides/notesSlide30.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jpg"/><Relationship Id="rId3"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jpg"/><Relationship Id="rId3"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jpg"/><Relationship Id="rId3"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jpg"/><Relationship Id="rId3"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jpg"/><Relationship Id="rId3"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jpg"/><Relationship Id="rId3"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pic>
        <p:nvPicPr>
          <p:cNvPr id="2" name="Picture 1" descr="white_slide_backdrop.jpg"/>
          <p:cNvPicPr>
            <a:picLocks noChangeAspect="1"/>
          </p:cNvPicPr>
          <p:nvPr/>
        </p:nvPicPr>
        <p:blipFill>
          <a:blip r:embed="rId2"/>
          <a:stretch>
            <a:fillRect/>
          </a:stretch>
        </p:blipFill>
        <p:spPr>
          <a:xfrm>
            <a:off x="0" y="0"/>
            <a:ext cx="12191695" cy="6858000"/>
          </a:xfrm>
          <a:prstGeom prst="rect">
            <a:avLst/>
          </a:prstGeom>
        </p:spPr>
      </p:pic>
      <p:sp>
        <p:nvSpPr>
          <p:cNvPr id="3" name="TextBox 2"/>
          <p:cNvSpPr txBox="1"/>
          <p:nvPr/>
        </p:nvSpPr>
        <p:spPr>
          <a:xfrm>
            <a:off x="548640" y="2606040"/>
            <a:ext cx="10972800" cy="1463040"/>
          </a:xfrm>
          <a:prstGeom prst="rect">
            <a:avLst/>
          </a:prstGeom>
          <a:noFill/>
        </p:spPr>
        <p:txBody>
          <a:bodyPr wrap="square" lIns="45720" rIns="45720" tIns="18288" bIns="18288">
            <a:spAutoFit/>
          </a:bodyPr>
          <a:lstStyle/>
          <a:p>
            <a:pPr algn="ctr"/>
            <a:r>
              <a:rPr sz="4400" b="1">
                <a:solidFill>
                  <a:srgbClr val="0A2540"/>
                </a:solidFill>
                <a:latin typeface="Calibri"/>
              </a:rPr>
              <a:t>Threat Modelling</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pic>
        <p:nvPicPr>
          <p:cNvPr id="2" name="Picture 1" descr="white_slide_backdrop.jpg"/>
          <p:cNvPicPr>
            <a:picLocks noChangeAspect="1"/>
          </p:cNvPicPr>
          <p:nvPr/>
        </p:nvPicPr>
        <p:blipFill>
          <a:blip r:embed="rId2"/>
          <a:stretch>
            <a:fillRect/>
          </a:stretch>
        </p:blipFill>
        <p:spPr>
          <a:xfrm>
            <a:off x="0" y="0"/>
            <a:ext cx="12191695" cy="6858000"/>
          </a:xfrm>
          <a:prstGeom prst="rect">
            <a:avLst/>
          </a:prstGeom>
        </p:spPr>
      </p:pic>
      <p:sp>
        <p:nvSpPr>
          <p:cNvPr id="3" name="TextBox 2"/>
          <p:cNvSpPr txBox="1"/>
          <p:nvPr/>
        </p:nvSpPr>
        <p:spPr>
          <a:xfrm>
            <a:off x="6336792" y="6446520"/>
            <a:ext cx="4572000" cy="320040"/>
          </a:xfrm>
          <a:prstGeom prst="rect">
            <a:avLst/>
          </a:prstGeom>
          <a:noFill/>
        </p:spPr>
        <p:txBody>
          <a:bodyPr wrap="square" lIns="45720" rIns="45720" tIns="18288" bIns="18288">
            <a:spAutoFit/>
          </a:bodyPr>
          <a:lstStyle/>
          <a:p>
            <a:pPr algn="r"/>
            <a:r>
              <a:rPr sz="1000" b="0">
                <a:solidFill>
                  <a:srgbClr val="6B7280"/>
                </a:solidFill>
                <a:latin typeface="Calibri"/>
              </a:rPr>
              <a:t>10</a:t>
            </a:r>
          </a:p>
        </p:txBody>
      </p:sp>
      <p:sp>
        <p:nvSpPr>
          <p:cNvPr id="4" name="TextBox 3"/>
          <p:cNvSpPr txBox="1"/>
          <p:nvPr/>
        </p:nvSpPr>
        <p:spPr>
          <a:xfrm>
            <a:off x="548640" y="1280160"/>
            <a:ext cx="11064240" cy="640080"/>
          </a:xfrm>
          <a:prstGeom prst="rect">
            <a:avLst/>
          </a:prstGeom>
          <a:noFill/>
        </p:spPr>
        <p:txBody>
          <a:bodyPr wrap="square" lIns="45720" rIns="45720" tIns="18288" bIns="18288">
            <a:spAutoFit/>
          </a:bodyPr>
          <a:lstStyle/>
          <a:p>
            <a:pPr algn="ctr"/>
            <a:r>
              <a:rPr sz="2600" b="1">
                <a:solidFill>
                  <a:srgbClr val="0A2540"/>
                </a:solidFill>
                <a:latin typeface="Calibri"/>
              </a:rPr>
              <a:t>The element students miss</a:t>
            </a:r>
          </a:p>
        </p:txBody>
      </p:sp>
      <p:sp>
        <p:nvSpPr>
          <p:cNvPr id="5" name="Rounded Rectangle 4"/>
          <p:cNvSpPr/>
          <p:nvPr/>
        </p:nvSpPr>
        <p:spPr>
          <a:xfrm>
            <a:off x="1280160" y="2103120"/>
            <a:ext cx="9601200" cy="3657600"/>
          </a:xfrm>
          <a:prstGeom prst="roundRect">
            <a:avLst/>
          </a:prstGeom>
          <a:solidFill>
            <a:srgbClr val="E6F7FB"/>
          </a:solidFill>
          <a:ln w="19050">
            <a:solidFill>
              <a:srgbClr val="00B8D4"/>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6" name="TextBox 5"/>
          <p:cNvSpPr txBox="1"/>
          <p:nvPr/>
        </p:nvSpPr>
        <p:spPr>
          <a:xfrm>
            <a:off x="1645920" y="2240280"/>
            <a:ext cx="8869680" cy="640080"/>
          </a:xfrm>
          <a:prstGeom prst="rect">
            <a:avLst/>
          </a:prstGeom>
          <a:noFill/>
        </p:spPr>
        <p:txBody>
          <a:bodyPr wrap="square" lIns="45720" rIns="45720" tIns="18288" bIns="18288">
            <a:spAutoFit/>
          </a:bodyPr>
          <a:lstStyle/>
          <a:p>
            <a:pPr algn="l"/>
            <a:r>
              <a:rPr sz="2600" b="1">
                <a:solidFill>
                  <a:srgbClr val="0A2540"/>
                </a:solidFill>
                <a:latin typeface="Calibri"/>
              </a:rPr>
              <a:t>Trust Boundary</a:t>
            </a:r>
          </a:p>
        </p:txBody>
      </p:sp>
      <p:sp>
        <p:nvSpPr>
          <p:cNvPr id="7" name="TextBox 6"/>
          <p:cNvSpPr txBox="1"/>
          <p:nvPr/>
        </p:nvSpPr>
        <p:spPr>
          <a:xfrm>
            <a:off x="1645920" y="2971800"/>
            <a:ext cx="8869680" cy="2286000"/>
          </a:xfrm>
          <a:prstGeom prst="rect">
            <a:avLst/>
          </a:prstGeom>
          <a:noFill/>
        </p:spPr>
        <p:txBody>
          <a:bodyPr wrap="square" lIns="45720" rIns="45720" tIns="18288" bIns="18288">
            <a:spAutoFit/>
          </a:bodyPr>
          <a:lstStyle/>
          <a:p>
            <a:pPr algn="l"/>
            <a:r>
              <a:rPr sz="1800" b="0">
                <a:solidFill>
                  <a:srgbClr val="1F2937"/>
                </a:solidFill>
                <a:latin typeface="Calibri"/>
              </a:rPr>
              <a:t>A line on the diagram across which the level of trust changes. Crossing a trust boundary is where threats live: it is the place where input must be validated, identity must be authenticated, and authorisation must be checked. A DFD without trust boundaries is decorative.</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pic>
        <p:nvPicPr>
          <p:cNvPr id="2" name="Picture 1" descr="white_slide_backdrop.jpg"/>
          <p:cNvPicPr>
            <a:picLocks noChangeAspect="1"/>
          </p:cNvPicPr>
          <p:nvPr/>
        </p:nvPicPr>
        <p:blipFill>
          <a:blip r:embed="rId2"/>
          <a:stretch>
            <a:fillRect/>
          </a:stretch>
        </p:blipFill>
        <p:spPr>
          <a:xfrm>
            <a:off x="0" y="0"/>
            <a:ext cx="12191695" cy="6858000"/>
          </a:xfrm>
          <a:prstGeom prst="rect">
            <a:avLst/>
          </a:prstGeom>
        </p:spPr>
      </p:pic>
      <p:sp>
        <p:nvSpPr>
          <p:cNvPr id="3" name="TextBox 2"/>
          <p:cNvSpPr txBox="1"/>
          <p:nvPr/>
        </p:nvSpPr>
        <p:spPr>
          <a:xfrm>
            <a:off x="6336792" y="6446520"/>
            <a:ext cx="4572000" cy="320040"/>
          </a:xfrm>
          <a:prstGeom prst="rect">
            <a:avLst/>
          </a:prstGeom>
          <a:noFill/>
        </p:spPr>
        <p:txBody>
          <a:bodyPr wrap="square" lIns="45720" rIns="45720" tIns="18288" bIns="18288">
            <a:spAutoFit/>
          </a:bodyPr>
          <a:lstStyle/>
          <a:p>
            <a:pPr algn="r"/>
            <a:r>
              <a:rPr sz="1000" b="0">
                <a:solidFill>
                  <a:srgbClr val="6B7280"/>
                </a:solidFill>
                <a:latin typeface="Calibri"/>
              </a:rPr>
              <a:t>11</a:t>
            </a:r>
          </a:p>
        </p:txBody>
      </p:sp>
      <p:sp>
        <p:nvSpPr>
          <p:cNvPr id="4" name="TextBox 3"/>
          <p:cNvSpPr txBox="1"/>
          <p:nvPr/>
        </p:nvSpPr>
        <p:spPr>
          <a:xfrm>
            <a:off x="548640" y="1280160"/>
            <a:ext cx="11064240" cy="640080"/>
          </a:xfrm>
          <a:prstGeom prst="rect">
            <a:avLst/>
          </a:prstGeom>
          <a:noFill/>
        </p:spPr>
        <p:txBody>
          <a:bodyPr wrap="square" lIns="45720" rIns="45720" tIns="18288" bIns="18288">
            <a:spAutoFit/>
          </a:bodyPr>
          <a:lstStyle/>
          <a:p>
            <a:pPr algn="ctr"/>
            <a:r>
              <a:rPr sz="2600" b="1">
                <a:solidFill>
                  <a:srgbClr val="0A2540"/>
                </a:solidFill>
                <a:latin typeface="Calibri"/>
              </a:rPr>
              <a:t>DFD vs architecture diagram — the three-test rule</a:t>
            </a:r>
          </a:p>
        </p:txBody>
      </p:sp>
      <p:sp>
        <p:nvSpPr>
          <p:cNvPr id="5" name="TextBox 4"/>
          <p:cNvSpPr txBox="1"/>
          <p:nvPr/>
        </p:nvSpPr>
        <p:spPr>
          <a:xfrm>
            <a:off x="1280160" y="2011680"/>
            <a:ext cx="9601200" cy="4297680"/>
          </a:xfrm>
          <a:prstGeom prst="rect">
            <a:avLst/>
          </a:prstGeom>
          <a:noFill/>
        </p:spPr>
        <p:txBody>
          <a:bodyPr wrap="square" lIns="45720" rIns="45720" tIns="18288" bIns="18288">
            <a:spAutoFit/>
          </a:bodyPr>
          <a:lstStyle/>
          <a:p>
            <a:pPr algn="l">
              <a:spcAft>
                <a:spcPts val="600"/>
              </a:spcAft>
            </a:pPr>
            <a:r>
              <a:rPr sz="1800" b="0">
                <a:solidFill>
                  <a:srgbClr val="1F2937"/>
                </a:solidFill>
                <a:latin typeface="Calibri"/>
              </a:rPr>
              <a:t/>
            </a:r>
            <a:r>
              <a:rPr sz="1800" b="1">
                <a:solidFill>
                  <a:srgbClr val="00B8D4"/>
                </a:solidFill>
                <a:latin typeface="Calibri"/>
              </a:rPr>
              <a:t>●  </a:t>
            </a:r>
            <a:r>
              <a:rPr sz="1800">
                <a:solidFill>
                  <a:srgbClr val="1F2937"/>
                </a:solidFill>
                <a:latin typeface="Calibri"/>
              </a:rPr>
              <a:t>Arrows are ALWAYS directional.</a:t>
            </a:r>
          </a:p>
          <a:p>
            <a:pPr>
              <a:spcAft>
                <a:spcPts val="600"/>
              </a:spcAft>
            </a:pPr>
            <a:r>
              <a:rPr sz="1800" b="1">
                <a:solidFill>
                  <a:srgbClr val="00B8D4"/>
                </a:solidFill>
                <a:latin typeface="Calibri"/>
              </a:rPr>
              <a:t>●  </a:t>
            </a:r>
            <a:r>
              <a:rPr sz="1800">
                <a:solidFill>
                  <a:srgbClr val="1F2937"/>
                </a:solidFill>
                <a:latin typeface="Calibri"/>
              </a:rPr>
              <a:t>Arrows are ALWAYS labelled with what flows.</a:t>
            </a:r>
          </a:p>
          <a:p>
            <a:pPr>
              <a:spcAft>
                <a:spcPts val="600"/>
              </a:spcAft>
            </a:pPr>
            <a:r>
              <a:rPr sz="1800" b="1">
                <a:solidFill>
                  <a:srgbClr val="00B8D4"/>
                </a:solidFill>
                <a:latin typeface="Calibri"/>
              </a:rPr>
              <a:t>●  </a:t>
            </a:r>
            <a:r>
              <a:rPr sz="1800">
                <a:solidFill>
                  <a:srgbClr val="1F2937"/>
                </a:solidFill>
                <a:latin typeface="Calibri"/>
              </a:rPr>
              <a:t>Trust boundaries are ALWAYS present.</a:t>
            </a:r>
          </a:p>
          <a:p>
            <a:pPr>
              <a:spcAft>
                <a:spcPts val="600"/>
              </a:spcAft>
            </a:pPr>
            <a:r>
              <a:rPr sz="1800" b="1">
                <a:solidFill>
                  <a:srgbClr val="00B8D4"/>
                </a:solidFill>
                <a:latin typeface="Calibri"/>
              </a:rPr>
              <a:t>●  </a:t>
            </a:r>
            <a:r>
              <a:rPr sz="1800">
                <a:solidFill>
                  <a:srgbClr val="1F2937"/>
                </a:solidFill>
                <a:latin typeface="Calibri"/>
              </a:rPr>
              <a:t>Fail any of the three? It's an architecture diagram, not a DFD.</a:t>
            </a:r>
          </a:p>
          <a:p>
            <a:pPr>
              <a:spcAft>
                <a:spcPts val="600"/>
              </a:spcAft>
            </a:pPr>
            <a:r>
              <a:rPr sz="1800" b="1">
                <a:solidFill>
                  <a:srgbClr val="00B8D4"/>
                </a:solidFill>
                <a:latin typeface="Calibri"/>
              </a:rPr>
              <a:t>●  </a:t>
            </a:r>
            <a:r>
              <a:rPr sz="1800">
                <a:solidFill>
                  <a:srgbClr val="1F2937"/>
                </a:solidFill>
                <a:latin typeface="Calibri"/>
              </a:rPr>
              <a:t>Draw at Level 1 — one decomposition below the system box. Going deeper produces threats nobody fixes.</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pic>
        <p:nvPicPr>
          <p:cNvPr id="2" name="Picture 1" descr="white_slide_backdrop.jpg"/>
          <p:cNvPicPr>
            <a:picLocks noChangeAspect="1"/>
          </p:cNvPicPr>
          <p:nvPr/>
        </p:nvPicPr>
        <p:blipFill>
          <a:blip r:embed="rId2"/>
          <a:stretch>
            <a:fillRect/>
          </a:stretch>
        </p:blipFill>
        <p:spPr>
          <a:xfrm>
            <a:off x="0" y="0"/>
            <a:ext cx="12191695" cy="6858000"/>
          </a:xfrm>
          <a:prstGeom prst="rect">
            <a:avLst/>
          </a:prstGeom>
        </p:spPr>
      </p:pic>
      <p:sp>
        <p:nvSpPr>
          <p:cNvPr id="3" name="TextBox 2"/>
          <p:cNvSpPr txBox="1"/>
          <p:nvPr/>
        </p:nvSpPr>
        <p:spPr>
          <a:xfrm>
            <a:off x="548640" y="3017520"/>
            <a:ext cx="10972800" cy="1280160"/>
          </a:xfrm>
          <a:prstGeom prst="rect">
            <a:avLst/>
          </a:prstGeom>
          <a:noFill/>
        </p:spPr>
        <p:txBody>
          <a:bodyPr wrap="square" lIns="45720" rIns="45720" tIns="18288" bIns="18288">
            <a:spAutoFit/>
          </a:bodyPr>
          <a:lstStyle/>
          <a:p>
            <a:pPr algn="ctr"/>
            <a:r>
              <a:rPr sz="4000" b="1">
                <a:solidFill>
                  <a:srgbClr val="0A2540"/>
                </a:solidFill>
                <a:latin typeface="Calibri"/>
              </a:rPr>
              <a:t>STRIDE — Six Ways Things Go Wrong</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pic>
        <p:nvPicPr>
          <p:cNvPr id="2" name="Picture 1" descr="white_slide_backdrop.jpg"/>
          <p:cNvPicPr>
            <a:picLocks noChangeAspect="1"/>
          </p:cNvPicPr>
          <p:nvPr/>
        </p:nvPicPr>
        <p:blipFill>
          <a:blip r:embed="rId2"/>
          <a:stretch>
            <a:fillRect/>
          </a:stretch>
        </p:blipFill>
        <p:spPr>
          <a:xfrm>
            <a:off x="0" y="0"/>
            <a:ext cx="12191695" cy="6858000"/>
          </a:xfrm>
          <a:prstGeom prst="rect">
            <a:avLst/>
          </a:prstGeom>
        </p:spPr>
      </p:pic>
      <p:sp>
        <p:nvSpPr>
          <p:cNvPr id="3" name="TextBox 2"/>
          <p:cNvSpPr txBox="1"/>
          <p:nvPr/>
        </p:nvSpPr>
        <p:spPr>
          <a:xfrm>
            <a:off x="6336792" y="6446520"/>
            <a:ext cx="4572000" cy="320040"/>
          </a:xfrm>
          <a:prstGeom prst="rect">
            <a:avLst/>
          </a:prstGeom>
          <a:noFill/>
        </p:spPr>
        <p:txBody>
          <a:bodyPr wrap="square" lIns="45720" rIns="45720" tIns="18288" bIns="18288">
            <a:spAutoFit/>
          </a:bodyPr>
          <a:lstStyle/>
          <a:p>
            <a:pPr algn="r"/>
            <a:r>
              <a:rPr sz="1000" b="0">
                <a:solidFill>
                  <a:srgbClr val="6B7280"/>
                </a:solidFill>
                <a:latin typeface="Calibri"/>
              </a:rPr>
              <a:t>13</a:t>
            </a:r>
          </a:p>
        </p:txBody>
      </p:sp>
      <p:sp>
        <p:nvSpPr>
          <p:cNvPr id="4" name="TextBox 3"/>
          <p:cNvSpPr txBox="1"/>
          <p:nvPr/>
        </p:nvSpPr>
        <p:spPr>
          <a:xfrm>
            <a:off x="548640" y="1280160"/>
            <a:ext cx="11064240" cy="640080"/>
          </a:xfrm>
          <a:prstGeom prst="rect">
            <a:avLst/>
          </a:prstGeom>
          <a:noFill/>
        </p:spPr>
        <p:txBody>
          <a:bodyPr wrap="square" lIns="45720" rIns="45720" tIns="18288" bIns="18288">
            <a:spAutoFit/>
          </a:bodyPr>
          <a:lstStyle/>
          <a:p>
            <a:pPr algn="ctr"/>
            <a:r>
              <a:rPr sz="2600" b="1">
                <a:solidFill>
                  <a:srgbClr val="0A2540"/>
                </a:solidFill>
                <a:latin typeface="Calibri"/>
              </a:rPr>
              <a:t>STRIDE — Microsoft, 1999</a:t>
            </a:r>
          </a:p>
        </p:txBody>
      </p:sp>
      <p:sp>
        <p:nvSpPr>
          <p:cNvPr id="5" name="TextBox 4"/>
          <p:cNvSpPr txBox="1"/>
          <p:nvPr/>
        </p:nvSpPr>
        <p:spPr>
          <a:xfrm>
            <a:off x="1280160" y="2011680"/>
            <a:ext cx="9601200" cy="4297680"/>
          </a:xfrm>
          <a:prstGeom prst="rect">
            <a:avLst/>
          </a:prstGeom>
          <a:noFill/>
        </p:spPr>
        <p:txBody>
          <a:bodyPr wrap="square" lIns="45720" rIns="45720" tIns="18288" bIns="18288">
            <a:spAutoFit/>
          </a:bodyPr>
          <a:lstStyle/>
          <a:p>
            <a:pPr algn="l">
              <a:spcAft>
                <a:spcPts val="600"/>
              </a:spcAft>
            </a:pPr>
            <a:r>
              <a:rPr sz="1800" b="0">
                <a:solidFill>
                  <a:srgbClr val="1F2937"/>
                </a:solidFill>
                <a:latin typeface="Calibri"/>
              </a:rPr>
              <a:t/>
            </a:r>
            <a:r>
              <a:rPr sz="1800" b="1">
                <a:solidFill>
                  <a:srgbClr val="00B8D4"/>
                </a:solidFill>
                <a:latin typeface="Calibri"/>
              </a:rPr>
              <a:t>●  </a:t>
            </a:r>
            <a:r>
              <a:rPr sz="1800">
                <a:solidFill>
                  <a:srgbClr val="1F2937"/>
                </a:solidFill>
                <a:latin typeface="Calibri"/>
              </a:rPr>
              <a:t>S — Spoofing → violates AUTHENTICATION.</a:t>
            </a:r>
          </a:p>
          <a:p>
            <a:pPr>
              <a:spcAft>
                <a:spcPts val="600"/>
              </a:spcAft>
            </a:pPr>
            <a:r>
              <a:rPr sz="1800" b="1">
                <a:solidFill>
                  <a:srgbClr val="00B8D4"/>
                </a:solidFill>
                <a:latin typeface="Calibri"/>
              </a:rPr>
              <a:t>●  </a:t>
            </a:r>
            <a:r>
              <a:rPr sz="1800">
                <a:solidFill>
                  <a:srgbClr val="1F2937"/>
                </a:solidFill>
                <a:latin typeface="Calibri"/>
              </a:rPr>
              <a:t>T — Tampering → violates INTEGRITY.</a:t>
            </a:r>
          </a:p>
          <a:p>
            <a:pPr>
              <a:spcAft>
                <a:spcPts val="600"/>
              </a:spcAft>
            </a:pPr>
            <a:r>
              <a:rPr sz="1800" b="1">
                <a:solidFill>
                  <a:srgbClr val="00B8D4"/>
                </a:solidFill>
                <a:latin typeface="Calibri"/>
              </a:rPr>
              <a:t>●  </a:t>
            </a:r>
            <a:r>
              <a:rPr sz="1800">
                <a:solidFill>
                  <a:srgbClr val="1F2937"/>
                </a:solidFill>
                <a:latin typeface="Calibri"/>
              </a:rPr>
              <a:t>R — Repudiation → violates NON-REPUDIATION.</a:t>
            </a:r>
          </a:p>
          <a:p>
            <a:pPr>
              <a:spcAft>
                <a:spcPts val="600"/>
              </a:spcAft>
            </a:pPr>
            <a:r>
              <a:rPr sz="1800" b="1">
                <a:solidFill>
                  <a:srgbClr val="00B8D4"/>
                </a:solidFill>
                <a:latin typeface="Calibri"/>
              </a:rPr>
              <a:t>●  </a:t>
            </a:r>
            <a:r>
              <a:rPr sz="1800">
                <a:solidFill>
                  <a:srgbClr val="1F2937"/>
                </a:solidFill>
                <a:latin typeface="Calibri"/>
              </a:rPr>
              <a:t>I — Information disclosure → violates CONFIDENTIALITY.</a:t>
            </a:r>
          </a:p>
          <a:p>
            <a:pPr>
              <a:spcAft>
                <a:spcPts val="600"/>
              </a:spcAft>
            </a:pPr>
            <a:r>
              <a:rPr sz="1800" b="1">
                <a:solidFill>
                  <a:srgbClr val="00B8D4"/>
                </a:solidFill>
                <a:latin typeface="Calibri"/>
              </a:rPr>
              <a:t>●  </a:t>
            </a:r>
            <a:r>
              <a:rPr sz="1800">
                <a:solidFill>
                  <a:srgbClr val="1F2937"/>
                </a:solidFill>
                <a:latin typeface="Calibri"/>
              </a:rPr>
              <a:t>D — Denial of service → violates AVAILABILITY.</a:t>
            </a:r>
          </a:p>
          <a:p>
            <a:pPr>
              <a:spcAft>
                <a:spcPts val="600"/>
              </a:spcAft>
            </a:pPr>
            <a:r>
              <a:rPr sz="1800" b="1">
                <a:solidFill>
                  <a:srgbClr val="00B8D4"/>
                </a:solidFill>
                <a:latin typeface="Calibri"/>
              </a:rPr>
              <a:t>●  </a:t>
            </a:r>
            <a:r>
              <a:rPr sz="1800">
                <a:solidFill>
                  <a:srgbClr val="1F2937"/>
                </a:solidFill>
                <a:latin typeface="Calibri"/>
              </a:rPr>
              <a:t>E — Elevation of privilege → violates AUTHORISATION.</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pic>
        <p:nvPicPr>
          <p:cNvPr id="2" name="Picture 1" descr="white_slide_backdrop.jpg"/>
          <p:cNvPicPr>
            <a:picLocks noChangeAspect="1"/>
          </p:cNvPicPr>
          <p:nvPr/>
        </p:nvPicPr>
        <p:blipFill>
          <a:blip r:embed="rId2"/>
          <a:stretch>
            <a:fillRect/>
          </a:stretch>
        </p:blipFill>
        <p:spPr>
          <a:xfrm>
            <a:off x="0" y="0"/>
            <a:ext cx="12191695" cy="6858000"/>
          </a:xfrm>
          <a:prstGeom prst="rect">
            <a:avLst/>
          </a:prstGeom>
        </p:spPr>
      </p:pic>
      <p:sp>
        <p:nvSpPr>
          <p:cNvPr id="3" name="TextBox 2"/>
          <p:cNvSpPr txBox="1"/>
          <p:nvPr/>
        </p:nvSpPr>
        <p:spPr>
          <a:xfrm>
            <a:off x="6336792" y="6446520"/>
            <a:ext cx="4572000" cy="320040"/>
          </a:xfrm>
          <a:prstGeom prst="rect">
            <a:avLst/>
          </a:prstGeom>
          <a:noFill/>
        </p:spPr>
        <p:txBody>
          <a:bodyPr wrap="square" lIns="45720" rIns="45720" tIns="18288" bIns="18288">
            <a:spAutoFit/>
          </a:bodyPr>
          <a:lstStyle/>
          <a:p>
            <a:pPr algn="r"/>
            <a:r>
              <a:rPr sz="1000" b="0">
                <a:solidFill>
                  <a:srgbClr val="6B7280"/>
                </a:solidFill>
                <a:latin typeface="Calibri"/>
              </a:rPr>
              <a:t>14</a:t>
            </a:r>
          </a:p>
        </p:txBody>
      </p:sp>
      <p:sp>
        <p:nvSpPr>
          <p:cNvPr id="4" name="TextBox 3"/>
          <p:cNvSpPr txBox="1"/>
          <p:nvPr/>
        </p:nvSpPr>
        <p:spPr>
          <a:xfrm>
            <a:off x="548640" y="2926080"/>
            <a:ext cx="10972800" cy="1463040"/>
          </a:xfrm>
          <a:prstGeom prst="rect">
            <a:avLst/>
          </a:prstGeom>
          <a:noFill/>
        </p:spPr>
        <p:txBody>
          <a:bodyPr wrap="square" lIns="45720" rIns="45720" tIns="18288" bIns="18288">
            <a:spAutoFit/>
          </a:bodyPr>
          <a:lstStyle/>
          <a:p>
            <a:pPr algn="ctr"/>
            <a:r>
              <a:rPr sz="4000" b="1">
                <a:solidFill>
                  <a:srgbClr val="0A2540"/>
                </a:solidFill>
                <a:latin typeface="Calibri"/>
              </a:rPr>
              <a:t>Live STRIDE pass — Moodle assignment submission</a:t>
            </a:r>
          </a:p>
        </p:txBody>
      </p:sp>
      <p:sp>
        <p:nvSpPr>
          <p:cNvPr id="5" name="TextBox 4"/>
          <p:cNvSpPr txBox="1"/>
          <p:nvPr/>
        </p:nvSpPr>
        <p:spPr>
          <a:xfrm>
            <a:off x="1463040" y="4480560"/>
            <a:ext cx="9144000" cy="914400"/>
          </a:xfrm>
          <a:prstGeom prst="rect">
            <a:avLst/>
          </a:prstGeom>
          <a:noFill/>
        </p:spPr>
        <p:txBody>
          <a:bodyPr wrap="square" lIns="45720" rIns="45720" tIns="18288" bIns="18288">
            <a:spAutoFit/>
          </a:bodyPr>
          <a:lstStyle/>
          <a:p>
            <a:pPr algn="ctr"/>
            <a:r>
              <a:rPr sz="2200" b="0">
                <a:solidFill>
                  <a:srgbClr val="6B7280"/>
                </a:solidFill>
                <a:latin typeface="Calibri"/>
              </a:rPr>
              <a:t>Walk all six letters on Flow 1 (student → front-end). Take threats from the floor for at least two letters.</a:t>
            </a:r>
          </a:p>
        </p:txBody>
      </p:sp>
    </p:spTree>
  </p:cSld>
  <p:clrMapOvr>
    <a:masterClrMapping/>
  </p:clrMapOvr>
</p:sld>
</file>

<file path=ppt/slides/slide15.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pic>
        <p:nvPicPr>
          <p:cNvPr id="2" name="Picture 1" descr="white_slide_backdrop.jpg"/>
          <p:cNvPicPr>
            <a:picLocks noChangeAspect="1"/>
          </p:cNvPicPr>
          <p:nvPr/>
        </p:nvPicPr>
        <p:blipFill>
          <a:blip r:embed="rId2"/>
          <a:stretch>
            <a:fillRect/>
          </a:stretch>
        </p:blipFill>
        <p:spPr>
          <a:xfrm>
            <a:off x="0" y="0"/>
            <a:ext cx="12191695" cy="6858000"/>
          </a:xfrm>
          <a:prstGeom prst="rect">
            <a:avLst/>
          </a:prstGeom>
        </p:spPr>
      </p:pic>
      <p:sp>
        <p:nvSpPr>
          <p:cNvPr id="3" name="TextBox 2"/>
          <p:cNvSpPr txBox="1"/>
          <p:nvPr/>
        </p:nvSpPr>
        <p:spPr>
          <a:xfrm>
            <a:off x="6336792" y="6446520"/>
            <a:ext cx="4572000" cy="320040"/>
          </a:xfrm>
          <a:prstGeom prst="rect">
            <a:avLst/>
          </a:prstGeom>
          <a:noFill/>
        </p:spPr>
        <p:txBody>
          <a:bodyPr wrap="square" lIns="45720" rIns="45720" tIns="18288" bIns="18288">
            <a:spAutoFit/>
          </a:bodyPr>
          <a:lstStyle/>
          <a:p>
            <a:pPr algn="r"/>
            <a:r>
              <a:rPr sz="1000" b="0">
                <a:solidFill>
                  <a:srgbClr val="6B7280"/>
                </a:solidFill>
                <a:latin typeface="Calibri"/>
              </a:rPr>
              <a:t>15</a:t>
            </a:r>
          </a:p>
        </p:txBody>
      </p:sp>
      <p:sp>
        <p:nvSpPr>
          <p:cNvPr id="4" name="TextBox 3"/>
          <p:cNvSpPr txBox="1"/>
          <p:nvPr/>
        </p:nvSpPr>
        <p:spPr>
          <a:xfrm>
            <a:off x="548640" y="1280160"/>
            <a:ext cx="11064240" cy="640080"/>
          </a:xfrm>
          <a:prstGeom prst="rect">
            <a:avLst/>
          </a:prstGeom>
          <a:noFill/>
        </p:spPr>
        <p:txBody>
          <a:bodyPr wrap="square" lIns="45720" rIns="45720" tIns="18288" bIns="18288">
            <a:spAutoFit/>
          </a:bodyPr>
          <a:lstStyle/>
          <a:p>
            <a:pPr algn="ctr"/>
            <a:r>
              <a:rPr sz="2600" b="1">
                <a:solidFill>
                  <a:srgbClr val="0A2540"/>
                </a:solidFill>
                <a:latin typeface="Calibri"/>
              </a:rPr>
              <a:t>S — Spoofing on Flow 1</a:t>
            </a:r>
          </a:p>
        </p:txBody>
      </p:sp>
      <p:sp>
        <p:nvSpPr>
          <p:cNvPr id="5" name="TextBox 4"/>
          <p:cNvSpPr txBox="1"/>
          <p:nvPr/>
        </p:nvSpPr>
        <p:spPr>
          <a:xfrm>
            <a:off x="1280160" y="2011680"/>
            <a:ext cx="9601200" cy="4297680"/>
          </a:xfrm>
          <a:prstGeom prst="rect">
            <a:avLst/>
          </a:prstGeom>
          <a:noFill/>
        </p:spPr>
        <p:txBody>
          <a:bodyPr wrap="square" lIns="45720" rIns="45720" tIns="18288" bIns="18288">
            <a:spAutoFit/>
          </a:bodyPr>
          <a:lstStyle/>
          <a:p>
            <a:pPr algn="l">
              <a:spcAft>
                <a:spcPts val="600"/>
              </a:spcAft>
            </a:pPr>
            <a:r>
              <a:rPr sz="1800" b="0">
                <a:solidFill>
                  <a:srgbClr val="1F2937"/>
                </a:solidFill>
                <a:latin typeface="Calibri"/>
              </a:rPr>
              <a:t/>
            </a:r>
            <a:r>
              <a:rPr sz="1800" b="1">
                <a:solidFill>
                  <a:srgbClr val="00B8D4"/>
                </a:solidFill>
                <a:latin typeface="Calibri"/>
              </a:rPr>
              <a:t>●  </a:t>
            </a:r>
            <a:r>
              <a:rPr sz="1800">
                <a:solidFill>
                  <a:srgbClr val="1F2937"/>
                </a:solidFill>
                <a:latin typeface="Calibri"/>
              </a:rPr>
              <a:t>Could someone submit an assignment as another student?</a:t>
            </a:r>
          </a:p>
          <a:p>
            <a:pPr>
              <a:spcAft>
                <a:spcPts val="600"/>
              </a:spcAft>
            </a:pPr>
            <a:r>
              <a:rPr sz="1800" b="1">
                <a:solidFill>
                  <a:srgbClr val="00B8D4"/>
                </a:solidFill>
                <a:latin typeface="Calibri"/>
              </a:rPr>
              <a:t>●  </a:t>
            </a:r>
            <a:r>
              <a:rPr sz="1800">
                <a:solidFill>
                  <a:srgbClr val="1F2937"/>
                </a:solidFill>
                <a:latin typeface="Calibri"/>
              </a:rPr>
              <a:t>Yes, if…</a:t>
            </a:r>
          </a:p>
          <a:p>
            <a:pPr lvl="1">
              <a:spcAft>
                <a:spcPts val="600"/>
              </a:spcAft>
            </a:pPr>
            <a:r>
              <a:rPr sz="1600" b="1">
                <a:solidFill>
                  <a:srgbClr val="00B8D4"/>
                </a:solidFill>
                <a:latin typeface="Calibri"/>
              </a:rPr>
              <a:t>—  </a:t>
            </a:r>
            <a:r>
              <a:rPr sz="1600">
                <a:solidFill>
                  <a:srgbClr val="1F2937"/>
                </a:solidFill>
                <a:latin typeface="Calibri"/>
              </a:rPr>
              <a:t>The session cookie can be stolen via XSS in a forum post.</a:t>
            </a:r>
          </a:p>
          <a:p>
            <a:pPr lvl="1">
              <a:spcAft>
                <a:spcPts val="600"/>
              </a:spcAft>
            </a:pPr>
            <a:r>
              <a:rPr sz="1600" b="1">
                <a:solidFill>
                  <a:srgbClr val="00B8D4"/>
                </a:solidFill>
                <a:latin typeface="Calibri"/>
              </a:rPr>
              <a:t>—  </a:t>
            </a:r>
            <a:r>
              <a:rPr sz="1600">
                <a:solidFill>
                  <a:srgbClr val="1F2937"/>
                </a:solidFill>
                <a:latin typeface="Calibri"/>
              </a:rPr>
              <a:t>The cookie isn't bound to the user's device.</a:t>
            </a:r>
          </a:p>
          <a:p>
            <a:pPr lvl="1">
              <a:spcAft>
                <a:spcPts val="600"/>
              </a:spcAft>
            </a:pPr>
            <a:r>
              <a:rPr sz="1600" b="1">
                <a:solidFill>
                  <a:srgbClr val="00B8D4"/>
                </a:solidFill>
                <a:latin typeface="Calibri"/>
              </a:rPr>
              <a:t>—  </a:t>
            </a:r>
            <a:r>
              <a:rPr sz="1600">
                <a:solidFill>
                  <a:srgbClr val="1F2937"/>
                </a:solidFill>
                <a:latin typeface="Calibri"/>
              </a:rPr>
              <a:t>The front-end accepts a user_id from the request body.</a:t>
            </a:r>
          </a:p>
          <a:p>
            <a:pPr>
              <a:spcAft>
                <a:spcPts val="600"/>
              </a:spcAft>
            </a:pPr>
            <a:r>
              <a:rPr sz="1800" b="1">
                <a:solidFill>
                  <a:srgbClr val="00B8D4"/>
                </a:solidFill>
                <a:latin typeface="Calibri"/>
              </a:rPr>
              <a:t>●  </a:t>
            </a:r>
            <a:r>
              <a:rPr sz="1800">
                <a:solidFill>
                  <a:srgbClr val="1F2937"/>
                </a:solidFill>
                <a:latin typeface="Calibri"/>
              </a:rPr>
              <a:t>Mitigation.</a:t>
            </a:r>
          </a:p>
          <a:p>
            <a:pPr lvl="1">
              <a:spcAft>
                <a:spcPts val="600"/>
              </a:spcAft>
            </a:pPr>
            <a:r>
              <a:rPr sz="1600" b="1">
                <a:solidFill>
                  <a:srgbClr val="00B8D4"/>
                </a:solidFill>
                <a:latin typeface="Calibri"/>
              </a:rPr>
              <a:t>—  </a:t>
            </a:r>
            <a:r>
              <a:rPr sz="1600">
                <a:solidFill>
                  <a:srgbClr val="1F2937"/>
                </a:solidFill>
                <a:latin typeface="Calibri"/>
              </a:rPr>
              <a:t>HTTP-only, Secure, SameSite cookies.</a:t>
            </a:r>
          </a:p>
          <a:p>
            <a:pPr lvl="1">
              <a:spcAft>
                <a:spcPts val="600"/>
              </a:spcAft>
            </a:pPr>
            <a:r>
              <a:rPr sz="1600" b="1">
                <a:solidFill>
                  <a:srgbClr val="00B8D4"/>
                </a:solidFill>
                <a:latin typeface="Calibri"/>
              </a:rPr>
              <a:t>—  </a:t>
            </a:r>
            <a:r>
              <a:rPr sz="1600">
                <a:solidFill>
                  <a:srgbClr val="1F2937"/>
                </a:solidFill>
                <a:latin typeface="Calibri"/>
              </a:rPr>
              <a:t>Never trust a user identifier from the request body for an authenticated action.</a:t>
            </a:r>
          </a:p>
          <a:p>
            <a:pPr lvl="1">
              <a:spcAft>
                <a:spcPts val="600"/>
              </a:spcAft>
            </a:pPr>
            <a:r>
              <a:rPr sz="1600" b="1">
                <a:solidFill>
                  <a:srgbClr val="00B8D4"/>
                </a:solidFill>
                <a:latin typeface="Calibri"/>
              </a:rPr>
              <a:t>—  </a:t>
            </a:r>
            <a:r>
              <a:rPr sz="1600">
                <a:solidFill>
                  <a:srgbClr val="1F2937"/>
                </a:solidFill>
                <a:latin typeface="Calibri"/>
              </a:rPr>
              <a:t>Re-auth for high-stakes actions like final submission.</a:t>
            </a:r>
          </a:p>
        </p:txBody>
      </p:sp>
    </p:spTree>
  </p:cSld>
  <p:clrMapOvr>
    <a:masterClrMapping/>
  </p:clrMapOvr>
</p:sld>
</file>

<file path=ppt/slides/slide16.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pic>
        <p:nvPicPr>
          <p:cNvPr id="2" name="Picture 1" descr="white_slide_backdrop.jpg"/>
          <p:cNvPicPr>
            <a:picLocks noChangeAspect="1"/>
          </p:cNvPicPr>
          <p:nvPr/>
        </p:nvPicPr>
        <p:blipFill>
          <a:blip r:embed="rId2"/>
          <a:stretch>
            <a:fillRect/>
          </a:stretch>
        </p:blipFill>
        <p:spPr>
          <a:xfrm>
            <a:off x="0" y="0"/>
            <a:ext cx="12191695" cy="6858000"/>
          </a:xfrm>
          <a:prstGeom prst="rect">
            <a:avLst/>
          </a:prstGeom>
        </p:spPr>
      </p:pic>
      <p:sp>
        <p:nvSpPr>
          <p:cNvPr id="3" name="TextBox 2"/>
          <p:cNvSpPr txBox="1"/>
          <p:nvPr/>
        </p:nvSpPr>
        <p:spPr>
          <a:xfrm>
            <a:off x="6336792" y="6446520"/>
            <a:ext cx="4572000" cy="320040"/>
          </a:xfrm>
          <a:prstGeom prst="rect">
            <a:avLst/>
          </a:prstGeom>
          <a:noFill/>
        </p:spPr>
        <p:txBody>
          <a:bodyPr wrap="square" lIns="45720" rIns="45720" tIns="18288" bIns="18288">
            <a:spAutoFit/>
          </a:bodyPr>
          <a:lstStyle/>
          <a:p>
            <a:pPr algn="r"/>
            <a:r>
              <a:rPr sz="1000" b="0">
                <a:solidFill>
                  <a:srgbClr val="6B7280"/>
                </a:solidFill>
                <a:latin typeface="Calibri"/>
              </a:rPr>
              <a:t>16</a:t>
            </a:r>
          </a:p>
        </p:txBody>
      </p:sp>
      <p:sp>
        <p:nvSpPr>
          <p:cNvPr id="4" name="TextBox 3"/>
          <p:cNvSpPr txBox="1"/>
          <p:nvPr/>
        </p:nvSpPr>
        <p:spPr>
          <a:xfrm>
            <a:off x="548640" y="1280160"/>
            <a:ext cx="11064240" cy="640080"/>
          </a:xfrm>
          <a:prstGeom prst="rect">
            <a:avLst/>
          </a:prstGeom>
          <a:noFill/>
        </p:spPr>
        <p:txBody>
          <a:bodyPr wrap="square" lIns="45720" rIns="45720" tIns="18288" bIns="18288">
            <a:spAutoFit/>
          </a:bodyPr>
          <a:lstStyle/>
          <a:p>
            <a:pPr algn="ctr"/>
            <a:r>
              <a:rPr sz="2600" b="1">
                <a:solidFill>
                  <a:srgbClr val="0A2540"/>
                </a:solidFill>
                <a:latin typeface="Calibri"/>
              </a:rPr>
              <a:t>T — Tampering on Flow 1</a:t>
            </a:r>
          </a:p>
        </p:txBody>
      </p:sp>
      <p:sp>
        <p:nvSpPr>
          <p:cNvPr id="5" name="TextBox 4"/>
          <p:cNvSpPr txBox="1"/>
          <p:nvPr/>
        </p:nvSpPr>
        <p:spPr>
          <a:xfrm>
            <a:off x="1280160" y="2011680"/>
            <a:ext cx="9601200" cy="4297680"/>
          </a:xfrm>
          <a:prstGeom prst="rect">
            <a:avLst/>
          </a:prstGeom>
          <a:noFill/>
        </p:spPr>
        <p:txBody>
          <a:bodyPr wrap="square" lIns="45720" rIns="45720" tIns="18288" bIns="18288">
            <a:spAutoFit/>
          </a:bodyPr>
          <a:lstStyle/>
          <a:p>
            <a:pPr algn="l">
              <a:spcAft>
                <a:spcPts val="600"/>
              </a:spcAft>
            </a:pPr>
            <a:r>
              <a:rPr sz="1800" b="0">
                <a:solidFill>
                  <a:srgbClr val="1F2937"/>
                </a:solidFill>
                <a:latin typeface="Calibri"/>
              </a:rPr>
              <a:t/>
            </a:r>
            <a:r>
              <a:rPr sz="1800" b="1">
                <a:solidFill>
                  <a:srgbClr val="00B8D4"/>
                </a:solidFill>
                <a:latin typeface="Calibri"/>
              </a:rPr>
              <a:t>●  </a:t>
            </a:r>
            <a:r>
              <a:rPr sz="1800">
                <a:solidFill>
                  <a:srgbClr val="1F2937"/>
                </a:solidFill>
                <a:latin typeface="Calibri"/>
              </a:rPr>
              <a:t>Could the student modify the file en route, or alter request fields the server should compute?</a:t>
            </a:r>
          </a:p>
          <a:p>
            <a:pPr>
              <a:spcAft>
                <a:spcPts val="600"/>
              </a:spcAft>
            </a:pPr>
            <a:r>
              <a:rPr sz="1800" b="1">
                <a:solidFill>
                  <a:srgbClr val="00B8D4"/>
                </a:solidFill>
                <a:latin typeface="Calibri"/>
              </a:rPr>
              <a:t>●  </a:t>
            </a:r>
            <a:r>
              <a:rPr sz="1800">
                <a:solidFill>
                  <a:srgbClr val="1F2937"/>
                </a:solidFill>
                <a:latin typeface="Calibri"/>
              </a:rPr>
              <a:t>Yes, if…</a:t>
            </a:r>
          </a:p>
          <a:p>
            <a:pPr lvl="1">
              <a:spcAft>
                <a:spcPts val="600"/>
              </a:spcAft>
            </a:pPr>
            <a:r>
              <a:rPr sz="1600" b="1">
                <a:solidFill>
                  <a:srgbClr val="00B8D4"/>
                </a:solidFill>
                <a:latin typeface="Calibri"/>
              </a:rPr>
              <a:t>—  </a:t>
            </a:r>
            <a:r>
              <a:rPr sz="1600">
                <a:solidFill>
                  <a:srgbClr val="1F2937"/>
                </a:solidFill>
                <a:latin typeface="Calibri"/>
              </a:rPr>
              <a:t>TLS is missing or terminated too early.</a:t>
            </a:r>
          </a:p>
          <a:p>
            <a:pPr lvl="1">
              <a:spcAft>
                <a:spcPts val="600"/>
              </a:spcAft>
            </a:pPr>
            <a:r>
              <a:rPr sz="1600" b="1">
                <a:solidFill>
                  <a:srgbClr val="00B8D4"/>
                </a:solidFill>
                <a:latin typeface="Calibri"/>
              </a:rPr>
              <a:t>—  </a:t>
            </a:r>
            <a:r>
              <a:rPr sz="1600">
                <a:solidFill>
                  <a:srgbClr val="1F2937"/>
                </a:solidFill>
                <a:latin typeface="Calibri"/>
              </a:rPr>
              <a:t>The handler trusts a 'grade' or 'status' field from the request.</a:t>
            </a:r>
          </a:p>
          <a:p>
            <a:pPr>
              <a:spcAft>
                <a:spcPts val="600"/>
              </a:spcAft>
            </a:pPr>
            <a:r>
              <a:rPr sz="1800" b="1">
                <a:solidFill>
                  <a:srgbClr val="00B8D4"/>
                </a:solidFill>
                <a:latin typeface="Calibri"/>
              </a:rPr>
              <a:t>●  </a:t>
            </a:r>
            <a:r>
              <a:rPr sz="1800">
                <a:solidFill>
                  <a:srgbClr val="1F2937"/>
                </a:solidFill>
                <a:latin typeface="Calibri"/>
              </a:rPr>
              <a:t>Mitigation.</a:t>
            </a:r>
          </a:p>
          <a:p>
            <a:pPr lvl="1">
              <a:spcAft>
                <a:spcPts val="600"/>
              </a:spcAft>
            </a:pPr>
            <a:r>
              <a:rPr sz="1600" b="1">
                <a:solidFill>
                  <a:srgbClr val="00B8D4"/>
                </a:solidFill>
                <a:latin typeface="Calibri"/>
              </a:rPr>
              <a:t>—  </a:t>
            </a:r>
            <a:r>
              <a:rPr sz="1600">
                <a:solidFill>
                  <a:srgbClr val="1F2937"/>
                </a:solidFill>
                <a:latin typeface="Calibri"/>
              </a:rPr>
              <a:t>TLS 1.3 end-to-end.</a:t>
            </a:r>
          </a:p>
          <a:p>
            <a:pPr lvl="1">
              <a:spcAft>
                <a:spcPts val="600"/>
              </a:spcAft>
            </a:pPr>
            <a:r>
              <a:rPr sz="1600" b="1">
                <a:solidFill>
                  <a:srgbClr val="00B8D4"/>
                </a:solidFill>
                <a:latin typeface="Calibri"/>
              </a:rPr>
              <a:t>—  </a:t>
            </a:r>
            <a:r>
              <a:rPr sz="1600">
                <a:solidFill>
                  <a:srgbClr val="1F2937"/>
                </a:solidFill>
                <a:latin typeface="Calibri"/>
              </a:rPr>
              <a:t>Never accept fields the server should compute itself.</a:t>
            </a:r>
          </a:p>
          <a:p>
            <a:pPr lvl="1">
              <a:spcAft>
                <a:spcPts val="600"/>
              </a:spcAft>
            </a:pPr>
            <a:r>
              <a:rPr sz="1600" b="1">
                <a:solidFill>
                  <a:srgbClr val="00B8D4"/>
                </a:solidFill>
                <a:latin typeface="Calibri"/>
              </a:rPr>
              <a:t>—  </a:t>
            </a:r>
            <a:r>
              <a:rPr sz="1600">
                <a:solidFill>
                  <a:srgbClr val="1F2937"/>
                </a:solidFill>
                <a:latin typeface="Calibri"/>
              </a:rPr>
              <a:t>Validate on the server, not the client.</a:t>
            </a:r>
          </a:p>
        </p:txBody>
      </p:sp>
    </p:spTree>
  </p:cSld>
  <p:clrMapOvr>
    <a:masterClrMapping/>
  </p:clrMapOvr>
</p:sld>
</file>

<file path=ppt/slides/slide17.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pic>
        <p:nvPicPr>
          <p:cNvPr id="2" name="Picture 1" descr="white_slide_backdrop.jpg"/>
          <p:cNvPicPr>
            <a:picLocks noChangeAspect="1"/>
          </p:cNvPicPr>
          <p:nvPr/>
        </p:nvPicPr>
        <p:blipFill>
          <a:blip r:embed="rId2"/>
          <a:stretch>
            <a:fillRect/>
          </a:stretch>
        </p:blipFill>
        <p:spPr>
          <a:xfrm>
            <a:off x="0" y="0"/>
            <a:ext cx="12191695" cy="6858000"/>
          </a:xfrm>
          <a:prstGeom prst="rect">
            <a:avLst/>
          </a:prstGeom>
        </p:spPr>
      </p:pic>
      <p:sp>
        <p:nvSpPr>
          <p:cNvPr id="3" name="TextBox 2"/>
          <p:cNvSpPr txBox="1"/>
          <p:nvPr/>
        </p:nvSpPr>
        <p:spPr>
          <a:xfrm>
            <a:off x="6336792" y="6446520"/>
            <a:ext cx="4572000" cy="320040"/>
          </a:xfrm>
          <a:prstGeom prst="rect">
            <a:avLst/>
          </a:prstGeom>
          <a:noFill/>
        </p:spPr>
        <p:txBody>
          <a:bodyPr wrap="square" lIns="45720" rIns="45720" tIns="18288" bIns="18288">
            <a:spAutoFit/>
          </a:bodyPr>
          <a:lstStyle/>
          <a:p>
            <a:pPr algn="r"/>
            <a:r>
              <a:rPr sz="1000" b="0">
                <a:solidFill>
                  <a:srgbClr val="6B7280"/>
                </a:solidFill>
                <a:latin typeface="Calibri"/>
              </a:rPr>
              <a:t>17</a:t>
            </a:r>
          </a:p>
        </p:txBody>
      </p:sp>
      <p:sp>
        <p:nvSpPr>
          <p:cNvPr id="4" name="TextBox 3"/>
          <p:cNvSpPr txBox="1"/>
          <p:nvPr/>
        </p:nvSpPr>
        <p:spPr>
          <a:xfrm>
            <a:off x="548640" y="1280160"/>
            <a:ext cx="11064240" cy="640080"/>
          </a:xfrm>
          <a:prstGeom prst="rect">
            <a:avLst/>
          </a:prstGeom>
          <a:noFill/>
        </p:spPr>
        <p:txBody>
          <a:bodyPr wrap="square" lIns="45720" rIns="45720" tIns="18288" bIns="18288">
            <a:spAutoFit/>
          </a:bodyPr>
          <a:lstStyle/>
          <a:p>
            <a:pPr algn="ctr"/>
            <a:r>
              <a:rPr sz="2600" b="1">
                <a:solidFill>
                  <a:srgbClr val="0A2540"/>
                </a:solidFill>
                <a:latin typeface="Calibri"/>
              </a:rPr>
              <a:t>R — Repudiation on Flow 1</a:t>
            </a:r>
          </a:p>
        </p:txBody>
      </p:sp>
      <p:sp>
        <p:nvSpPr>
          <p:cNvPr id="5" name="TextBox 4"/>
          <p:cNvSpPr txBox="1"/>
          <p:nvPr/>
        </p:nvSpPr>
        <p:spPr>
          <a:xfrm>
            <a:off x="1280160" y="2011680"/>
            <a:ext cx="9601200" cy="4297680"/>
          </a:xfrm>
          <a:prstGeom prst="rect">
            <a:avLst/>
          </a:prstGeom>
          <a:noFill/>
        </p:spPr>
        <p:txBody>
          <a:bodyPr wrap="square" lIns="45720" rIns="45720" tIns="18288" bIns="18288">
            <a:spAutoFit/>
          </a:bodyPr>
          <a:lstStyle/>
          <a:p>
            <a:pPr algn="l">
              <a:spcAft>
                <a:spcPts val="600"/>
              </a:spcAft>
            </a:pPr>
            <a:r>
              <a:rPr sz="1800" b="0">
                <a:solidFill>
                  <a:srgbClr val="1F2937"/>
                </a:solidFill>
                <a:latin typeface="Calibri"/>
              </a:rPr>
              <a:t/>
            </a:r>
            <a:r>
              <a:rPr sz="1800" b="1">
                <a:solidFill>
                  <a:srgbClr val="00B8D4"/>
                </a:solidFill>
                <a:latin typeface="Calibri"/>
              </a:rPr>
              <a:t>●  </a:t>
            </a:r>
            <a:r>
              <a:rPr sz="1800">
                <a:solidFill>
                  <a:srgbClr val="1F2937"/>
                </a:solidFill>
                <a:latin typeface="Calibri"/>
              </a:rPr>
              <a:t>Six weeks later: 'I submitted on time, your system lost it.' Can you prove what happened?</a:t>
            </a:r>
          </a:p>
          <a:p>
            <a:pPr>
              <a:spcAft>
                <a:spcPts val="600"/>
              </a:spcAft>
            </a:pPr>
            <a:r>
              <a:rPr sz="1800" b="1">
                <a:solidFill>
                  <a:srgbClr val="00B8D4"/>
                </a:solidFill>
                <a:latin typeface="Calibri"/>
              </a:rPr>
              <a:t>●  </a:t>
            </a:r>
            <a:r>
              <a:rPr sz="1800">
                <a:solidFill>
                  <a:srgbClr val="1F2937"/>
                </a:solidFill>
                <a:latin typeface="Calibri"/>
              </a:rPr>
              <a:t>Only if you logged…</a:t>
            </a:r>
          </a:p>
          <a:p>
            <a:pPr lvl="1">
              <a:spcAft>
                <a:spcPts val="600"/>
              </a:spcAft>
            </a:pPr>
            <a:r>
              <a:rPr sz="1600" b="1">
                <a:solidFill>
                  <a:srgbClr val="00B8D4"/>
                </a:solidFill>
                <a:latin typeface="Calibri"/>
              </a:rPr>
              <a:t>—  </a:t>
            </a:r>
            <a:r>
              <a:rPr sz="1600">
                <a:solidFill>
                  <a:srgbClr val="1F2937"/>
                </a:solidFill>
                <a:latin typeface="Calibri"/>
              </a:rPr>
              <a:t>Server timestamp.</a:t>
            </a:r>
          </a:p>
          <a:p>
            <a:pPr lvl="1">
              <a:spcAft>
                <a:spcPts val="600"/>
              </a:spcAft>
            </a:pPr>
            <a:r>
              <a:rPr sz="1600" b="1">
                <a:solidFill>
                  <a:srgbClr val="00B8D4"/>
                </a:solidFill>
                <a:latin typeface="Calibri"/>
              </a:rPr>
              <a:t>—  </a:t>
            </a:r>
            <a:r>
              <a:rPr sz="1600">
                <a:solidFill>
                  <a:srgbClr val="1F2937"/>
                </a:solidFill>
                <a:latin typeface="Calibri"/>
              </a:rPr>
              <a:t>Originating IP.</a:t>
            </a:r>
          </a:p>
          <a:p>
            <a:pPr lvl="1">
              <a:spcAft>
                <a:spcPts val="600"/>
              </a:spcAft>
            </a:pPr>
            <a:r>
              <a:rPr sz="1600" b="1">
                <a:solidFill>
                  <a:srgbClr val="00B8D4"/>
                </a:solidFill>
                <a:latin typeface="Calibri"/>
              </a:rPr>
              <a:t>—  </a:t>
            </a:r>
            <a:r>
              <a:rPr sz="1600">
                <a:solidFill>
                  <a:srgbClr val="1F2937"/>
                </a:solidFill>
                <a:latin typeface="Calibri"/>
              </a:rPr>
              <a:t>SHA-256 of the file.</a:t>
            </a:r>
          </a:p>
          <a:p>
            <a:pPr lvl="1">
              <a:spcAft>
                <a:spcPts val="600"/>
              </a:spcAft>
            </a:pPr>
            <a:r>
              <a:rPr sz="1600" b="1">
                <a:solidFill>
                  <a:srgbClr val="00B8D4"/>
                </a:solidFill>
                <a:latin typeface="Calibri"/>
              </a:rPr>
              <a:t>—  </a:t>
            </a:r>
            <a:r>
              <a:rPr sz="1600">
                <a:solidFill>
                  <a:srgbClr val="1F2937"/>
                </a:solidFill>
                <a:latin typeface="Calibri"/>
              </a:rPr>
              <a:t>An immutable, append-only audit trail.</a:t>
            </a:r>
          </a:p>
          <a:p>
            <a:pPr>
              <a:spcAft>
                <a:spcPts val="600"/>
              </a:spcAft>
            </a:pPr>
            <a:r>
              <a:rPr sz="1800" b="1">
                <a:solidFill>
                  <a:srgbClr val="00B8D4"/>
                </a:solidFill>
                <a:latin typeface="Calibri"/>
              </a:rPr>
              <a:t>●  </a:t>
            </a:r>
            <a:r>
              <a:rPr sz="1800">
                <a:solidFill>
                  <a:srgbClr val="1F2937"/>
                </a:solidFill>
                <a:latin typeface="Calibri"/>
              </a:rPr>
              <a:t>Without that, you're arguing about the time on someone's laptop.</a:t>
            </a:r>
          </a:p>
        </p:txBody>
      </p:sp>
    </p:spTree>
  </p:cSld>
  <p:clrMapOvr>
    <a:masterClrMapping/>
  </p:clrMapOvr>
</p:sld>
</file>

<file path=ppt/slides/slide18.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pic>
        <p:nvPicPr>
          <p:cNvPr id="2" name="Picture 1" descr="white_slide_backdrop.jpg"/>
          <p:cNvPicPr>
            <a:picLocks noChangeAspect="1"/>
          </p:cNvPicPr>
          <p:nvPr/>
        </p:nvPicPr>
        <p:blipFill>
          <a:blip r:embed="rId2"/>
          <a:stretch>
            <a:fillRect/>
          </a:stretch>
        </p:blipFill>
        <p:spPr>
          <a:xfrm>
            <a:off x="0" y="0"/>
            <a:ext cx="12191695" cy="6858000"/>
          </a:xfrm>
          <a:prstGeom prst="rect">
            <a:avLst/>
          </a:prstGeom>
        </p:spPr>
      </p:pic>
      <p:sp>
        <p:nvSpPr>
          <p:cNvPr id="3" name="TextBox 2"/>
          <p:cNvSpPr txBox="1"/>
          <p:nvPr/>
        </p:nvSpPr>
        <p:spPr>
          <a:xfrm>
            <a:off x="6336792" y="6446520"/>
            <a:ext cx="4572000" cy="320040"/>
          </a:xfrm>
          <a:prstGeom prst="rect">
            <a:avLst/>
          </a:prstGeom>
          <a:noFill/>
        </p:spPr>
        <p:txBody>
          <a:bodyPr wrap="square" lIns="45720" rIns="45720" tIns="18288" bIns="18288">
            <a:spAutoFit/>
          </a:bodyPr>
          <a:lstStyle/>
          <a:p>
            <a:pPr algn="r"/>
            <a:r>
              <a:rPr sz="1000" b="0">
                <a:solidFill>
                  <a:srgbClr val="6B7280"/>
                </a:solidFill>
                <a:latin typeface="Calibri"/>
              </a:rPr>
              <a:t>18</a:t>
            </a:r>
          </a:p>
        </p:txBody>
      </p:sp>
      <p:sp>
        <p:nvSpPr>
          <p:cNvPr id="4" name="TextBox 3"/>
          <p:cNvSpPr txBox="1"/>
          <p:nvPr/>
        </p:nvSpPr>
        <p:spPr>
          <a:xfrm>
            <a:off x="548640" y="1280160"/>
            <a:ext cx="11064240" cy="640080"/>
          </a:xfrm>
          <a:prstGeom prst="rect">
            <a:avLst/>
          </a:prstGeom>
          <a:noFill/>
        </p:spPr>
        <p:txBody>
          <a:bodyPr wrap="square" lIns="45720" rIns="45720" tIns="18288" bIns="18288">
            <a:spAutoFit/>
          </a:bodyPr>
          <a:lstStyle/>
          <a:p>
            <a:pPr algn="ctr"/>
            <a:r>
              <a:rPr sz="2600" b="1">
                <a:solidFill>
                  <a:srgbClr val="0A2540"/>
                </a:solidFill>
                <a:latin typeface="Calibri"/>
              </a:rPr>
              <a:t>I — Information Disclosure on Flow 1</a:t>
            </a:r>
          </a:p>
        </p:txBody>
      </p:sp>
      <p:sp>
        <p:nvSpPr>
          <p:cNvPr id="5" name="TextBox 4"/>
          <p:cNvSpPr txBox="1"/>
          <p:nvPr/>
        </p:nvSpPr>
        <p:spPr>
          <a:xfrm>
            <a:off x="1280160" y="2011680"/>
            <a:ext cx="9601200" cy="4297680"/>
          </a:xfrm>
          <a:prstGeom prst="rect">
            <a:avLst/>
          </a:prstGeom>
          <a:noFill/>
        </p:spPr>
        <p:txBody>
          <a:bodyPr wrap="square" lIns="45720" rIns="45720" tIns="18288" bIns="18288">
            <a:spAutoFit/>
          </a:bodyPr>
          <a:lstStyle/>
          <a:p>
            <a:pPr algn="l">
              <a:spcAft>
                <a:spcPts val="600"/>
              </a:spcAft>
            </a:pPr>
            <a:r>
              <a:rPr sz="1800" b="0">
                <a:solidFill>
                  <a:srgbClr val="1F2937"/>
                </a:solidFill>
                <a:latin typeface="Calibri"/>
              </a:rPr>
              <a:t/>
            </a:r>
            <a:r>
              <a:rPr sz="1800" b="1">
                <a:solidFill>
                  <a:srgbClr val="00B8D4"/>
                </a:solidFill>
                <a:latin typeface="Calibri"/>
              </a:rPr>
              <a:t>●  </a:t>
            </a:r>
            <a:r>
              <a:rPr sz="1800">
                <a:solidFill>
                  <a:srgbClr val="1F2937"/>
                </a:solidFill>
                <a:latin typeface="Calibri"/>
              </a:rPr>
              <a:t>Could one student read another's submission?</a:t>
            </a:r>
          </a:p>
          <a:p>
            <a:pPr>
              <a:spcAft>
                <a:spcPts val="600"/>
              </a:spcAft>
            </a:pPr>
            <a:r>
              <a:rPr sz="1800" b="1">
                <a:solidFill>
                  <a:srgbClr val="00B8D4"/>
                </a:solidFill>
                <a:latin typeface="Calibri"/>
              </a:rPr>
              <a:t>●  </a:t>
            </a:r>
            <a:r>
              <a:rPr sz="1800">
                <a:solidFill>
                  <a:srgbClr val="1F2937"/>
                </a:solidFill>
                <a:latin typeface="Calibri"/>
              </a:rPr>
              <a:t>Yes, if /submission?id=12345 isn't owner-checked.</a:t>
            </a:r>
          </a:p>
          <a:p>
            <a:pPr lvl="1">
              <a:spcAft>
                <a:spcPts val="600"/>
              </a:spcAft>
            </a:pPr>
            <a:r>
              <a:rPr sz="1600" b="1">
                <a:solidFill>
                  <a:srgbClr val="00B8D4"/>
                </a:solidFill>
                <a:latin typeface="Calibri"/>
              </a:rPr>
              <a:t>—  </a:t>
            </a:r>
            <a:r>
              <a:rPr sz="1600">
                <a:solidFill>
                  <a:srgbClr val="1F2937"/>
                </a:solidFill>
                <a:latin typeface="Calibri"/>
              </a:rPr>
              <a:t>This is the Insecure Direct Object Reference (IDOR) pattern.</a:t>
            </a:r>
          </a:p>
          <a:p>
            <a:pPr lvl="1">
              <a:spcAft>
                <a:spcPts val="600"/>
              </a:spcAft>
            </a:pPr>
            <a:r>
              <a:rPr sz="1600" b="1">
                <a:solidFill>
                  <a:srgbClr val="00B8D4"/>
                </a:solidFill>
                <a:latin typeface="Calibri"/>
              </a:rPr>
              <a:t>—  </a:t>
            </a:r>
            <a:r>
              <a:rPr sz="1600">
                <a:solidFill>
                  <a:srgbClr val="1F2937"/>
                </a:solidFill>
                <a:latin typeface="Calibri"/>
              </a:rPr>
              <a:t>Single most common authorisation bug in web applications (OWASP A01).</a:t>
            </a:r>
          </a:p>
          <a:p>
            <a:pPr lvl="1">
              <a:spcAft>
                <a:spcPts val="600"/>
              </a:spcAft>
            </a:pPr>
            <a:r>
              <a:rPr sz="1600" b="1">
                <a:solidFill>
                  <a:srgbClr val="00B8D4"/>
                </a:solidFill>
                <a:latin typeface="Calibri"/>
              </a:rPr>
              <a:t>—  </a:t>
            </a:r>
            <a:r>
              <a:rPr sz="1600">
                <a:solidFill>
                  <a:srgbClr val="1F2937"/>
                </a:solidFill>
                <a:latin typeface="Calibri"/>
              </a:rPr>
              <a:t>It is the bug at the heart of the Optus 2022 breach.</a:t>
            </a:r>
          </a:p>
          <a:p>
            <a:pPr>
              <a:spcAft>
                <a:spcPts val="600"/>
              </a:spcAft>
            </a:pPr>
            <a:r>
              <a:rPr sz="1800" b="1">
                <a:solidFill>
                  <a:srgbClr val="00B8D4"/>
                </a:solidFill>
                <a:latin typeface="Calibri"/>
              </a:rPr>
              <a:t>●  </a:t>
            </a:r>
            <a:r>
              <a:rPr sz="1800">
                <a:solidFill>
                  <a:srgbClr val="1F2937"/>
                </a:solidFill>
                <a:latin typeface="Calibri"/>
              </a:rPr>
              <a:t>Mitigation.</a:t>
            </a:r>
          </a:p>
          <a:p>
            <a:pPr lvl="1">
              <a:spcAft>
                <a:spcPts val="600"/>
              </a:spcAft>
            </a:pPr>
            <a:r>
              <a:rPr sz="1600" b="1">
                <a:solidFill>
                  <a:srgbClr val="00B8D4"/>
                </a:solidFill>
                <a:latin typeface="Calibri"/>
              </a:rPr>
              <a:t>—  </a:t>
            </a:r>
            <a:r>
              <a:rPr sz="1600">
                <a:solidFill>
                  <a:srgbClr val="1F2937"/>
                </a:solidFill>
                <a:latin typeface="Calibri"/>
              </a:rPr>
              <a:t>On every read, check the requester owns the resource (or has lecturer privileges).</a:t>
            </a:r>
          </a:p>
          <a:p>
            <a:pPr lvl="1">
              <a:spcAft>
                <a:spcPts val="600"/>
              </a:spcAft>
            </a:pPr>
            <a:r>
              <a:rPr sz="1600" b="1">
                <a:solidFill>
                  <a:srgbClr val="00B8D4"/>
                </a:solidFill>
                <a:latin typeface="Calibri"/>
              </a:rPr>
              <a:t>—  </a:t>
            </a:r>
            <a:r>
              <a:rPr sz="1600">
                <a:solidFill>
                  <a:srgbClr val="1F2937"/>
                </a:solidFill>
                <a:latin typeface="Calibri"/>
              </a:rPr>
              <a:t>Enumerate what the SERVER should compute, not what the CLIENT should send.</a:t>
            </a:r>
          </a:p>
          <a:p>
            <a:pPr>
              <a:spcAft>
                <a:spcPts val="600"/>
              </a:spcAft>
            </a:pPr>
            <a:r>
              <a:rPr sz="1800" b="1">
                <a:solidFill>
                  <a:srgbClr val="00B8D4"/>
                </a:solidFill>
                <a:latin typeface="Calibri"/>
              </a:rPr>
              <a:t>●  </a:t>
            </a:r>
            <a:r>
              <a:rPr sz="1800">
                <a:solidFill>
                  <a:srgbClr val="1F2937"/>
                </a:solidFill>
                <a:latin typeface="Calibri"/>
              </a:rPr>
              <a:t>We treat IDOR/BOLA in depth in Chapter 17.</a:t>
            </a:r>
          </a:p>
        </p:txBody>
      </p:sp>
    </p:spTree>
  </p:cSld>
  <p:clrMapOvr>
    <a:masterClrMapping/>
  </p:clrMapOvr>
</p:sld>
</file>

<file path=ppt/slides/slide19.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pic>
        <p:nvPicPr>
          <p:cNvPr id="2" name="Picture 1" descr="white_slide_backdrop.jpg"/>
          <p:cNvPicPr>
            <a:picLocks noChangeAspect="1"/>
          </p:cNvPicPr>
          <p:nvPr/>
        </p:nvPicPr>
        <p:blipFill>
          <a:blip r:embed="rId2"/>
          <a:stretch>
            <a:fillRect/>
          </a:stretch>
        </p:blipFill>
        <p:spPr>
          <a:xfrm>
            <a:off x="0" y="0"/>
            <a:ext cx="12191695" cy="6858000"/>
          </a:xfrm>
          <a:prstGeom prst="rect">
            <a:avLst/>
          </a:prstGeom>
        </p:spPr>
      </p:pic>
      <p:sp>
        <p:nvSpPr>
          <p:cNvPr id="3" name="TextBox 2"/>
          <p:cNvSpPr txBox="1"/>
          <p:nvPr/>
        </p:nvSpPr>
        <p:spPr>
          <a:xfrm>
            <a:off x="6336792" y="6446520"/>
            <a:ext cx="4572000" cy="320040"/>
          </a:xfrm>
          <a:prstGeom prst="rect">
            <a:avLst/>
          </a:prstGeom>
          <a:noFill/>
        </p:spPr>
        <p:txBody>
          <a:bodyPr wrap="square" lIns="45720" rIns="45720" tIns="18288" bIns="18288">
            <a:spAutoFit/>
          </a:bodyPr>
          <a:lstStyle/>
          <a:p>
            <a:pPr algn="r"/>
            <a:r>
              <a:rPr sz="1000" b="0">
                <a:solidFill>
                  <a:srgbClr val="6B7280"/>
                </a:solidFill>
                <a:latin typeface="Calibri"/>
              </a:rPr>
              <a:t>19</a:t>
            </a:r>
          </a:p>
        </p:txBody>
      </p:sp>
      <p:sp>
        <p:nvSpPr>
          <p:cNvPr id="4" name="TextBox 3"/>
          <p:cNvSpPr txBox="1"/>
          <p:nvPr/>
        </p:nvSpPr>
        <p:spPr>
          <a:xfrm>
            <a:off x="548640" y="1280160"/>
            <a:ext cx="11064240" cy="640080"/>
          </a:xfrm>
          <a:prstGeom prst="rect">
            <a:avLst/>
          </a:prstGeom>
          <a:noFill/>
        </p:spPr>
        <p:txBody>
          <a:bodyPr wrap="square" lIns="45720" rIns="45720" tIns="18288" bIns="18288">
            <a:spAutoFit/>
          </a:bodyPr>
          <a:lstStyle/>
          <a:p>
            <a:pPr algn="ctr"/>
            <a:r>
              <a:rPr sz="2600" b="1">
                <a:solidFill>
                  <a:srgbClr val="0A2540"/>
                </a:solidFill>
                <a:latin typeface="Calibri"/>
              </a:rPr>
              <a:t>D — Denial of Service on Flow 1</a:t>
            </a:r>
          </a:p>
        </p:txBody>
      </p:sp>
      <p:sp>
        <p:nvSpPr>
          <p:cNvPr id="5" name="TextBox 4"/>
          <p:cNvSpPr txBox="1"/>
          <p:nvPr/>
        </p:nvSpPr>
        <p:spPr>
          <a:xfrm>
            <a:off x="1280160" y="2011680"/>
            <a:ext cx="9601200" cy="4297680"/>
          </a:xfrm>
          <a:prstGeom prst="rect">
            <a:avLst/>
          </a:prstGeom>
          <a:noFill/>
        </p:spPr>
        <p:txBody>
          <a:bodyPr wrap="square" lIns="45720" rIns="45720" tIns="18288" bIns="18288">
            <a:spAutoFit/>
          </a:bodyPr>
          <a:lstStyle/>
          <a:p>
            <a:pPr algn="l">
              <a:spcAft>
                <a:spcPts val="600"/>
              </a:spcAft>
            </a:pPr>
            <a:r>
              <a:rPr sz="1800" b="0">
                <a:solidFill>
                  <a:srgbClr val="1F2937"/>
                </a:solidFill>
                <a:latin typeface="Calibri"/>
              </a:rPr>
              <a:t/>
            </a:r>
            <a:r>
              <a:rPr sz="1800" b="1">
                <a:solidFill>
                  <a:srgbClr val="00B8D4"/>
                </a:solidFill>
                <a:latin typeface="Calibri"/>
              </a:rPr>
              <a:t>●  </a:t>
            </a:r>
            <a:r>
              <a:rPr sz="1800">
                <a:solidFill>
                  <a:srgbClr val="1F2937"/>
                </a:solidFill>
                <a:latin typeface="Calibri"/>
              </a:rPr>
              <a:t>Could a student submit a 50-GB file the night before the deadline?</a:t>
            </a:r>
          </a:p>
          <a:p>
            <a:pPr>
              <a:spcAft>
                <a:spcPts val="600"/>
              </a:spcAft>
            </a:pPr>
            <a:r>
              <a:rPr sz="1800" b="1">
                <a:solidFill>
                  <a:srgbClr val="00B8D4"/>
                </a:solidFill>
                <a:latin typeface="Calibri"/>
              </a:rPr>
              <a:t>●  </a:t>
            </a:r>
            <a:r>
              <a:rPr sz="1800">
                <a:solidFill>
                  <a:srgbClr val="1F2937"/>
                </a:solidFill>
                <a:latin typeface="Calibri"/>
              </a:rPr>
              <a:t>Could they submit a 'zip bomb' that explodes from 1 KB to 100 GB during AV scanning?</a:t>
            </a:r>
          </a:p>
          <a:p>
            <a:pPr>
              <a:spcAft>
                <a:spcPts val="600"/>
              </a:spcAft>
            </a:pPr>
            <a:r>
              <a:rPr sz="1800" b="1">
                <a:solidFill>
                  <a:srgbClr val="00B8D4"/>
                </a:solidFill>
                <a:latin typeface="Calibri"/>
              </a:rPr>
              <a:t>●  </a:t>
            </a:r>
            <a:r>
              <a:rPr sz="1800">
                <a:solidFill>
                  <a:srgbClr val="1F2937"/>
                </a:solidFill>
                <a:latin typeface="Calibri"/>
              </a:rPr>
              <a:t>Mitigation.</a:t>
            </a:r>
          </a:p>
          <a:p>
            <a:pPr lvl="1">
              <a:spcAft>
                <a:spcPts val="600"/>
              </a:spcAft>
            </a:pPr>
            <a:r>
              <a:rPr sz="1600" b="1">
                <a:solidFill>
                  <a:srgbClr val="00B8D4"/>
                </a:solidFill>
                <a:latin typeface="Calibri"/>
              </a:rPr>
              <a:t>—  </a:t>
            </a:r>
            <a:r>
              <a:rPr sz="1600">
                <a:solidFill>
                  <a:srgbClr val="1F2937"/>
                </a:solidFill>
                <a:latin typeface="Calibri"/>
              </a:rPr>
              <a:t>Maximum upload size enforced at the load balancer, before app code runs.</a:t>
            </a:r>
          </a:p>
          <a:p>
            <a:pPr lvl="1">
              <a:spcAft>
                <a:spcPts val="600"/>
              </a:spcAft>
            </a:pPr>
            <a:r>
              <a:rPr sz="1600" b="1">
                <a:solidFill>
                  <a:srgbClr val="00B8D4"/>
                </a:solidFill>
                <a:latin typeface="Calibri"/>
              </a:rPr>
              <a:t>—  </a:t>
            </a:r>
            <a:r>
              <a:rPr sz="1600">
                <a:solidFill>
                  <a:srgbClr val="1F2937"/>
                </a:solidFill>
                <a:latin typeface="Calibri"/>
              </a:rPr>
              <a:t>Cap the AV scanner's expansion budget.</a:t>
            </a:r>
          </a:p>
          <a:p>
            <a:pPr lvl="1">
              <a:spcAft>
                <a:spcPts val="600"/>
              </a:spcAft>
            </a:pPr>
            <a:r>
              <a:rPr sz="1600" b="1">
                <a:solidFill>
                  <a:srgbClr val="00B8D4"/>
                </a:solidFill>
                <a:latin typeface="Calibri"/>
              </a:rPr>
              <a:t>—  </a:t>
            </a:r>
            <a:r>
              <a:rPr sz="1600">
                <a:solidFill>
                  <a:srgbClr val="1F2937"/>
                </a:solidFill>
                <a:latin typeface="Calibri"/>
              </a:rPr>
              <a:t>Rate-limit per-user.</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pic>
        <p:nvPicPr>
          <p:cNvPr id="2" name="Picture 1" descr="white_slide_backdrop.jpg"/>
          <p:cNvPicPr>
            <a:picLocks noChangeAspect="1"/>
          </p:cNvPicPr>
          <p:nvPr/>
        </p:nvPicPr>
        <p:blipFill>
          <a:blip r:embed="rId2"/>
          <a:stretch>
            <a:fillRect/>
          </a:stretch>
        </p:blipFill>
        <p:spPr>
          <a:xfrm>
            <a:off x="0" y="0"/>
            <a:ext cx="12191695" cy="6858000"/>
          </a:xfrm>
          <a:prstGeom prst="rect">
            <a:avLst/>
          </a:prstGeom>
        </p:spPr>
      </p:pic>
      <p:sp>
        <p:nvSpPr>
          <p:cNvPr id="3" name="TextBox 2"/>
          <p:cNvSpPr txBox="1"/>
          <p:nvPr/>
        </p:nvSpPr>
        <p:spPr>
          <a:xfrm>
            <a:off x="548640" y="3017520"/>
            <a:ext cx="10972800" cy="1280160"/>
          </a:xfrm>
          <a:prstGeom prst="rect">
            <a:avLst/>
          </a:prstGeom>
          <a:noFill/>
        </p:spPr>
        <p:txBody>
          <a:bodyPr wrap="square" lIns="45720" rIns="45720" tIns="18288" bIns="18288">
            <a:spAutoFit/>
          </a:bodyPr>
          <a:lstStyle/>
          <a:p>
            <a:pPr algn="ctr"/>
            <a:r>
              <a:rPr sz="4000" b="1">
                <a:solidFill>
                  <a:srgbClr val="0A2540"/>
                </a:solidFill>
                <a:latin typeface="Calibri"/>
              </a:rPr>
              <a:t>The question that wasn't asked</a:t>
            </a:r>
          </a:p>
        </p:txBody>
      </p:sp>
    </p:spTree>
  </p:cSld>
  <p:clrMapOvr>
    <a:masterClrMapping/>
  </p:clrMapOvr>
</p:sld>
</file>

<file path=ppt/slides/slide20.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pic>
        <p:nvPicPr>
          <p:cNvPr id="2" name="Picture 1" descr="white_slide_backdrop.jpg"/>
          <p:cNvPicPr>
            <a:picLocks noChangeAspect="1"/>
          </p:cNvPicPr>
          <p:nvPr/>
        </p:nvPicPr>
        <p:blipFill>
          <a:blip r:embed="rId2"/>
          <a:stretch>
            <a:fillRect/>
          </a:stretch>
        </p:blipFill>
        <p:spPr>
          <a:xfrm>
            <a:off x="0" y="0"/>
            <a:ext cx="12191695" cy="6858000"/>
          </a:xfrm>
          <a:prstGeom prst="rect">
            <a:avLst/>
          </a:prstGeom>
        </p:spPr>
      </p:pic>
      <p:sp>
        <p:nvSpPr>
          <p:cNvPr id="3" name="TextBox 2"/>
          <p:cNvSpPr txBox="1"/>
          <p:nvPr/>
        </p:nvSpPr>
        <p:spPr>
          <a:xfrm>
            <a:off x="6336792" y="6446520"/>
            <a:ext cx="4572000" cy="320040"/>
          </a:xfrm>
          <a:prstGeom prst="rect">
            <a:avLst/>
          </a:prstGeom>
          <a:noFill/>
        </p:spPr>
        <p:txBody>
          <a:bodyPr wrap="square" lIns="45720" rIns="45720" tIns="18288" bIns="18288">
            <a:spAutoFit/>
          </a:bodyPr>
          <a:lstStyle/>
          <a:p>
            <a:pPr algn="r"/>
            <a:r>
              <a:rPr sz="1000" b="0">
                <a:solidFill>
                  <a:srgbClr val="6B7280"/>
                </a:solidFill>
                <a:latin typeface="Calibri"/>
              </a:rPr>
              <a:t>20</a:t>
            </a:r>
          </a:p>
        </p:txBody>
      </p:sp>
      <p:sp>
        <p:nvSpPr>
          <p:cNvPr id="4" name="TextBox 3"/>
          <p:cNvSpPr txBox="1"/>
          <p:nvPr/>
        </p:nvSpPr>
        <p:spPr>
          <a:xfrm>
            <a:off x="548640" y="1280160"/>
            <a:ext cx="11064240" cy="640080"/>
          </a:xfrm>
          <a:prstGeom prst="rect">
            <a:avLst/>
          </a:prstGeom>
          <a:noFill/>
        </p:spPr>
        <p:txBody>
          <a:bodyPr wrap="square" lIns="45720" rIns="45720" tIns="18288" bIns="18288">
            <a:spAutoFit/>
          </a:bodyPr>
          <a:lstStyle/>
          <a:p>
            <a:pPr algn="ctr"/>
            <a:r>
              <a:rPr sz="2600" b="1">
                <a:solidFill>
                  <a:srgbClr val="0A2540"/>
                </a:solidFill>
                <a:latin typeface="Calibri"/>
              </a:rPr>
              <a:t>E — Elevation of Privilege on Flow 1 (and 5)</a:t>
            </a:r>
          </a:p>
        </p:txBody>
      </p:sp>
      <p:sp>
        <p:nvSpPr>
          <p:cNvPr id="5" name="TextBox 4"/>
          <p:cNvSpPr txBox="1"/>
          <p:nvPr/>
        </p:nvSpPr>
        <p:spPr>
          <a:xfrm>
            <a:off x="1280160" y="2011680"/>
            <a:ext cx="9601200" cy="4297680"/>
          </a:xfrm>
          <a:prstGeom prst="rect">
            <a:avLst/>
          </a:prstGeom>
          <a:noFill/>
        </p:spPr>
        <p:txBody>
          <a:bodyPr wrap="square" lIns="45720" rIns="45720" tIns="18288" bIns="18288">
            <a:spAutoFit/>
          </a:bodyPr>
          <a:lstStyle/>
          <a:p>
            <a:pPr algn="l">
              <a:spcAft>
                <a:spcPts val="600"/>
              </a:spcAft>
            </a:pPr>
            <a:r>
              <a:rPr sz="1800" b="0">
                <a:solidFill>
                  <a:srgbClr val="1F2937"/>
                </a:solidFill>
                <a:latin typeface="Calibri"/>
              </a:rPr>
              <a:t/>
            </a:r>
            <a:r>
              <a:rPr sz="1800" b="1">
                <a:solidFill>
                  <a:srgbClr val="00B8D4"/>
                </a:solidFill>
                <a:latin typeface="Calibri"/>
              </a:rPr>
              <a:t>●  </a:t>
            </a:r>
            <a:r>
              <a:rPr sz="1800">
                <a:solidFill>
                  <a:srgbClr val="1F2937"/>
                </a:solidFill>
                <a:latin typeface="Calibri"/>
              </a:rPr>
              <a:t>Could a crafted upload give the student arbitrary code execution on the server?</a:t>
            </a:r>
          </a:p>
          <a:p>
            <a:pPr>
              <a:spcAft>
                <a:spcPts val="600"/>
              </a:spcAft>
            </a:pPr>
            <a:r>
              <a:rPr sz="1800" b="1">
                <a:solidFill>
                  <a:srgbClr val="00B8D4"/>
                </a:solidFill>
                <a:latin typeface="Calibri"/>
              </a:rPr>
              <a:t>●  </a:t>
            </a:r>
            <a:r>
              <a:rPr sz="1800">
                <a:solidFill>
                  <a:srgbClr val="1F2937"/>
                </a:solidFill>
                <a:latin typeface="Calibri"/>
              </a:rPr>
              <a:t>The Equifax-class threat (CVE-2017-5638, Struts multipart parser).</a:t>
            </a:r>
          </a:p>
          <a:p>
            <a:pPr lvl="1">
              <a:spcAft>
                <a:spcPts val="600"/>
              </a:spcAft>
            </a:pPr>
            <a:r>
              <a:rPr sz="1600" b="1">
                <a:solidFill>
                  <a:srgbClr val="00B8D4"/>
                </a:solidFill>
                <a:latin typeface="Calibri"/>
              </a:rPr>
              <a:t>—  </a:t>
            </a:r>
            <a:r>
              <a:rPr sz="1600">
                <a:solidFill>
                  <a:srgbClr val="1F2937"/>
                </a:solidFill>
                <a:latin typeface="Calibri"/>
              </a:rPr>
              <a:t>Vulnerable parser sitting on a server-side trust boundary.</a:t>
            </a:r>
          </a:p>
          <a:p>
            <a:pPr>
              <a:spcAft>
                <a:spcPts val="600"/>
              </a:spcAft>
            </a:pPr>
            <a:r>
              <a:rPr sz="1800" b="1">
                <a:solidFill>
                  <a:srgbClr val="00B8D4"/>
                </a:solidFill>
                <a:latin typeface="Calibri"/>
              </a:rPr>
              <a:t>●  </a:t>
            </a:r>
            <a:r>
              <a:rPr sz="1800">
                <a:solidFill>
                  <a:srgbClr val="1F2937"/>
                </a:solidFill>
                <a:latin typeface="Calibri"/>
              </a:rPr>
              <a:t>Could a path-traversal in the filename let them write outside /submissions/? (Flow 5.)</a:t>
            </a:r>
          </a:p>
          <a:p>
            <a:pPr>
              <a:spcAft>
                <a:spcPts val="600"/>
              </a:spcAft>
            </a:pPr>
            <a:r>
              <a:rPr sz="1800" b="1">
                <a:solidFill>
                  <a:srgbClr val="00B8D4"/>
                </a:solidFill>
                <a:latin typeface="Calibri"/>
              </a:rPr>
              <a:t>●  </a:t>
            </a:r>
            <a:r>
              <a:rPr sz="1800">
                <a:solidFill>
                  <a:srgbClr val="1F2937"/>
                </a:solidFill>
                <a:latin typeface="Calibri"/>
              </a:rPr>
              <a:t>Mitigation.</a:t>
            </a:r>
          </a:p>
          <a:p>
            <a:pPr lvl="1">
              <a:spcAft>
                <a:spcPts val="600"/>
              </a:spcAft>
            </a:pPr>
            <a:r>
              <a:rPr sz="1600" b="1">
                <a:solidFill>
                  <a:srgbClr val="00B8D4"/>
                </a:solidFill>
                <a:latin typeface="Calibri"/>
              </a:rPr>
              <a:t>—  </a:t>
            </a:r>
            <a:r>
              <a:rPr sz="1600">
                <a:solidFill>
                  <a:srgbClr val="1F2937"/>
                </a:solidFill>
                <a:latin typeface="Calibri"/>
              </a:rPr>
              <a:t>Normalise and validate filenames server-side.</a:t>
            </a:r>
          </a:p>
          <a:p>
            <a:pPr lvl="1">
              <a:spcAft>
                <a:spcPts val="600"/>
              </a:spcAft>
            </a:pPr>
            <a:r>
              <a:rPr sz="1600" b="1">
                <a:solidFill>
                  <a:srgbClr val="00B8D4"/>
                </a:solidFill>
                <a:latin typeface="Calibri"/>
              </a:rPr>
              <a:t>—  </a:t>
            </a:r>
            <a:r>
              <a:rPr sz="1600">
                <a:solidFill>
                  <a:srgbClr val="1F2937"/>
                </a:solidFill>
                <a:latin typeface="Calibri"/>
              </a:rPr>
              <a:t>Never use a user-supplied filename as a path component.</a:t>
            </a:r>
          </a:p>
          <a:p>
            <a:pPr lvl="1">
              <a:spcAft>
                <a:spcPts val="600"/>
              </a:spcAft>
            </a:pPr>
            <a:r>
              <a:rPr sz="1600" b="1">
                <a:solidFill>
                  <a:srgbClr val="00B8D4"/>
                </a:solidFill>
                <a:latin typeface="Calibri"/>
              </a:rPr>
              <a:t>—  </a:t>
            </a:r>
            <a:r>
              <a:rPr sz="1600">
                <a:solidFill>
                  <a:srgbClr val="1F2937"/>
                </a:solidFill>
                <a:latin typeface="Calibri"/>
              </a:rPr>
              <a:t>Patch parsers; least-privilege the file-system permissions of the process.</a:t>
            </a:r>
          </a:p>
        </p:txBody>
      </p:sp>
    </p:spTree>
  </p:cSld>
  <p:clrMapOvr>
    <a:masterClrMapping/>
  </p:clrMapOvr>
</p:sld>
</file>

<file path=ppt/slides/slide21.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pic>
        <p:nvPicPr>
          <p:cNvPr id="2" name="Picture 1" descr="white_slide_backdrop.jpg"/>
          <p:cNvPicPr>
            <a:picLocks noChangeAspect="1"/>
          </p:cNvPicPr>
          <p:nvPr/>
        </p:nvPicPr>
        <p:blipFill>
          <a:blip r:embed="rId2"/>
          <a:stretch>
            <a:fillRect/>
          </a:stretch>
        </p:blipFill>
        <p:spPr>
          <a:xfrm>
            <a:off x="0" y="0"/>
            <a:ext cx="12191695" cy="6858000"/>
          </a:xfrm>
          <a:prstGeom prst="rect">
            <a:avLst/>
          </a:prstGeom>
        </p:spPr>
      </p:pic>
      <p:sp>
        <p:nvSpPr>
          <p:cNvPr id="3" name="TextBox 2"/>
          <p:cNvSpPr txBox="1"/>
          <p:nvPr/>
        </p:nvSpPr>
        <p:spPr>
          <a:xfrm>
            <a:off x="6336792" y="6446520"/>
            <a:ext cx="4572000" cy="320040"/>
          </a:xfrm>
          <a:prstGeom prst="rect">
            <a:avLst/>
          </a:prstGeom>
          <a:noFill/>
        </p:spPr>
        <p:txBody>
          <a:bodyPr wrap="square" lIns="45720" rIns="45720" tIns="18288" bIns="18288">
            <a:spAutoFit/>
          </a:bodyPr>
          <a:lstStyle/>
          <a:p>
            <a:pPr algn="r"/>
            <a:r>
              <a:rPr sz="1000" b="0">
                <a:solidFill>
                  <a:srgbClr val="6B7280"/>
                </a:solidFill>
                <a:latin typeface="Calibri"/>
              </a:rPr>
              <a:t>21</a:t>
            </a:r>
          </a:p>
        </p:txBody>
      </p:sp>
      <p:sp>
        <p:nvSpPr>
          <p:cNvPr id="4" name="TextBox 3"/>
          <p:cNvSpPr txBox="1"/>
          <p:nvPr/>
        </p:nvSpPr>
        <p:spPr>
          <a:xfrm>
            <a:off x="548640" y="1280160"/>
            <a:ext cx="11064240" cy="640080"/>
          </a:xfrm>
          <a:prstGeom prst="rect">
            <a:avLst/>
          </a:prstGeom>
          <a:noFill/>
        </p:spPr>
        <p:txBody>
          <a:bodyPr wrap="square" lIns="45720" rIns="45720" tIns="18288" bIns="18288">
            <a:spAutoFit/>
          </a:bodyPr>
          <a:lstStyle/>
          <a:p>
            <a:pPr algn="ctr"/>
            <a:r>
              <a:rPr sz="2600" b="1">
                <a:solidFill>
                  <a:srgbClr val="0A2540"/>
                </a:solidFill>
                <a:latin typeface="Calibri"/>
              </a:rPr>
              <a:t>Optus 2022 — the cleanest single-letter case study</a:t>
            </a:r>
          </a:p>
        </p:txBody>
      </p:sp>
      <p:sp>
        <p:nvSpPr>
          <p:cNvPr id="5" name="TextBox 4"/>
          <p:cNvSpPr txBox="1"/>
          <p:nvPr/>
        </p:nvSpPr>
        <p:spPr>
          <a:xfrm>
            <a:off x="1280160" y="2011680"/>
            <a:ext cx="9601200" cy="4297680"/>
          </a:xfrm>
          <a:prstGeom prst="rect">
            <a:avLst/>
          </a:prstGeom>
          <a:noFill/>
        </p:spPr>
        <p:txBody>
          <a:bodyPr wrap="square" lIns="45720" rIns="45720" tIns="18288" bIns="18288">
            <a:spAutoFit/>
          </a:bodyPr>
          <a:lstStyle/>
          <a:p>
            <a:pPr algn="l">
              <a:spcAft>
                <a:spcPts val="600"/>
              </a:spcAft>
            </a:pPr>
            <a:r>
              <a:rPr sz="1800" b="0">
                <a:solidFill>
                  <a:srgbClr val="1F2937"/>
                </a:solidFill>
                <a:latin typeface="Calibri"/>
              </a:rPr>
              <a:t/>
            </a:r>
            <a:r>
              <a:rPr sz="1800" b="1">
                <a:solidFill>
                  <a:srgbClr val="00B8D4"/>
                </a:solidFill>
                <a:latin typeface="Calibri"/>
              </a:rPr>
              <a:t>●  </a:t>
            </a:r>
            <a:r>
              <a:rPr sz="1800">
                <a:solidFill>
                  <a:srgbClr val="1F2937"/>
                </a:solidFill>
                <a:latin typeface="Calibri"/>
              </a:rPr>
              <a:t>S (Spoofing) — 'who can call this endpoint, and how do we know they are who they say they are?' — never asked.</a:t>
            </a:r>
          </a:p>
          <a:p>
            <a:pPr>
              <a:spcAft>
                <a:spcPts val="600"/>
              </a:spcAft>
            </a:pPr>
            <a:r>
              <a:rPr sz="1800" b="1">
                <a:solidFill>
                  <a:srgbClr val="00B8D4"/>
                </a:solidFill>
                <a:latin typeface="Calibri"/>
              </a:rPr>
              <a:t>●  </a:t>
            </a:r>
            <a:r>
              <a:rPr sz="1800">
                <a:solidFill>
                  <a:srgbClr val="1F2937"/>
                </a:solidFill>
                <a:latin typeface="Calibri"/>
              </a:rPr>
              <a:t>I (Information Disclosure / IDOR) — 'if a user can request resource N, what stops them requesting N+1?' — never asked.</a:t>
            </a:r>
          </a:p>
          <a:p>
            <a:pPr>
              <a:spcAft>
                <a:spcPts val="600"/>
              </a:spcAft>
            </a:pPr>
            <a:r>
              <a:rPr sz="1800" b="1">
                <a:solidFill>
                  <a:srgbClr val="00B8D4"/>
                </a:solidFill>
                <a:latin typeface="Calibri"/>
              </a:rPr>
              <a:t>●  </a:t>
            </a:r>
            <a:r>
              <a:rPr sz="1800">
                <a:solidFill>
                  <a:srgbClr val="1F2937"/>
                </a:solidFill>
                <a:latin typeface="Calibri"/>
              </a:rPr>
              <a:t>Either question, asked once during a 30-minute review, would have caught the bug.</a:t>
            </a:r>
          </a:p>
          <a:p>
            <a:pPr>
              <a:spcAft>
                <a:spcPts val="600"/>
              </a:spcAft>
            </a:pPr>
            <a:r>
              <a:rPr sz="1800" b="1">
                <a:solidFill>
                  <a:srgbClr val="00B8D4"/>
                </a:solidFill>
                <a:latin typeface="Calibri"/>
              </a:rPr>
              <a:t>●  </a:t>
            </a:r>
            <a:r>
              <a:rPr sz="1800">
                <a:solidFill>
                  <a:srgbClr val="1F2937"/>
                </a:solidFill>
                <a:latin typeface="Calibri"/>
              </a:rPr>
              <a:t>An authentication check existed; a 2018 refactor silently broke it. That's the case-in-chief for Question 4.</a:t>
            </a:r>
          </a:p>
        </p:txBody>
      </p:sp>
    </p:spTree>
  </p:cSld>
  <p:clrMapOvr>
    <a:masterClrMapping/>
  </p:clrMapOvr>
</p:sld>
</file>

<file path=ppt/slides/slide2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pic>
        <p:nvPicPr>
          <p:cNvPr id="2" name="Picture 1" descr="white_slide_backdrop.jpg"/>
          <p:cNvPicPr>
            <a:picLocks noChangeAspect="1"/>
          </p:cNvPicPr>
          <p:nvPr/>
        </p:nvPicPr>
        <p:blipFill>
          <a:blip r:embed="rId2"/>
          <a:stretch>
            <a:fillRect/>
          </a:stretch>
        </p:blipFill>
        <p:spPr>
          <a:xfrm>
            <a:off x="0" y="0"/>
            <a:ext cx="12191695" cy="6858000"/>
          </a:xfrm>
          <a:prstGeom prst="rect">
            <a:avLst/>
          </a:prstGeom>
        </p:spPr>
      </p:pic>
      <p:sp>
        <p:nvSpPr>
          <p:cNvPr id="3" name="TextBox 2"/>
          <p:cNvSpPr txBox="1"/>
          <p:nvPr/>
        </p:nvSpPr>
        <p:spPr>
          <a:xfrm>
            <a:off x="548640" y="3017520"/>
            <a:ext cx="10972800" cy="1280160"/>
          </a:xfrm>
          <a:prstGeom prst="rect">
            <a:avLst/>
          </a:prstGeom>
          <a:noFill/>
        </p:spPr>
        <p:txBody>
          <a:bodyPr wrap="square" lIns="45720" rIns="45720" tIns="18288" bIns="18288">
            <a:spAutoFit/>
          </a:bodyPr>
          <a:lstStyle/>
          <a:p>
            <a:pPr algn="ctr"/>
            <a:r>
              <a:rPr sz="4000" b="1">
                <a:solidFill>
                  <a:srgbClr val="0A2540"/>
                </a:solidFill>
                <a:latin typeface="Calibri"/>
              </a:rPr>
              <a:t>Other Lenses You Might Need</a:t>
            </a:r>
          </a:p>
        </p:txBody>
      </p:sp>
    </p:spTree>
  </p:cSld>
  <p:clrMapOvr>
    <a:masterClrMapping/>
  </p:clrMapOvr>
</p:sld>
</file>

<file path=ppt/slides/slide2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pic>
        <p:nvPicPr>
          <p:cNvPr id="2" name="Picture 1" descr="white_slide_backdrop.jpg"/>
          <p:cNvPicPr>
            <a:picLocks noChangeAspect="1"/>
          </p:cNvPicPr>
          <p:nvPr/>
        </p:nvPicPr>
        <p:blipFill>
          <a:blip r:embed="rId2"/>
          <a:stretch>
            <a:fillRect/>
          </a:stretch>
        </p:blipFill>
        <p:spPr>
          <a:xfrm>
            <a:off x="0" y="0"/>
            <a:ext cx="12191695" cy="6858000"/>
          </a:xfrm>
          <a:prstGeom prst="rect">
            <a:avLst/>
          </a:prstGeom>
        </p:spPr>
      </p:pic>
      <p:sp>
        <p:nvSpPr>
          <p:cNvPr id="3" name="TextBox 2"/>
          <p:cNvSpPr txBox="1"/>
          <p:nvPr/>
        </p:nvSpPr>
        <p:spPr>
          <a:xfrm>
            <a:off x="6336792" y="6446520"/>
            <a:ext cx="4572000" cy="320040"/>
          </a:xfrm>
          <a:prstGeom prst="rect">
            <a:avLst/>
          </a:prstGeom>
          <a:noFill/>
        </p:spPr>
        <p:txBody>
          <a:bodyPr wrap="square" lIns="45720" rIns="45720" tIns="18288" bIns="18288">
            <a:spAutoFit/>
          </a:bodyPr>
          <a:lstStyle/>
          <a:p>
            <a:pPr algn="r"/>
            <a:r>
              <a:rPr sz="1000" b="0">
                <a:solidFill>
                  <a:srgbClr val="6B7280"/>
                </a:solidFill>
                <a:latin typeface="Calibri"/>
              </a:rPr>
              <a:t>23</a:t>
            </a:r>
          </a:p>
        </p:txBody>
      </p:sp>
      <p:sp>
        <p:nvSpPr>
          <p:cNvPr id="4" name="TextBox 3"/>
          <p:cNvSpPr txBox="1"/>
          <p:nvPr/>
        </p:nvSpPr>
        <p:spPr>
          <a:xfrm>
            <a:off x="548640" y="1280160"/>
            <a:ext cx="11064240" cy="640080"/>
          </a:xfrm>
          <a:prstGeom prst="rect">
            <a:avLst/>
          </a:prstGeom>
          <a:noFill/>
        </p:spPr>
        <p:txBody>
          <a:bodyPr wrap="square" lIns="45720" rIns="45720" tIns="18288" bIns="18288">
            <a:spAutoFit/>
          </a:bodyPr>
          <a:lstStyle/>
          <a:p>
            <a:pPr algn="ctr"/>
            <a:r>
              <a:rPr sz="2600" b="1">
                <a:solidFill>
                  <a:srgbClr val="0A2540"/>
                </a:solidFill>
                <a:latin typeface="Calibri"/>
              </a:rPr>
              <a:t>Which lens, when?</a:t>
            </a:r>
          </a:p>
        </p:txBody>
      </p:sp>
      <p:graphicFrame>
        <p:nvGraphicFramePr>
          <p:cNvPr id="5" name="Table 4"/>
          <p:cNvGraphicFramePr>
            <a:graphicFrameLocks noGrp="1"/>
          </p:cNvGraphicFramePr>
          <p:nvPr/>
        </p:nvGraphicFramePr>
        <p:xfrm>
          <a:off x="1280160" y="2011680"/>
          <a:ext cx="9601200" cy="2926080"/>
        </p:xfrm>
        <a:graphic>
          <a:graphicData uri="http://schemas.openxmlformats.org/drawingml/2006/table">
            <a:tbl>
              <a:tblPr firstRow="1" bandRow="1">
                <a:tableStyleId>{5C22544A-7EE6-4342-B048-85BDC9FD1C3A}</a:tableStyleId>
              </a:tblPr>
              <a:tblGrid>
                <a:gridCol w="4800600"/>
                <a:gridCol w="4800600"/>
              </a:tblGrid>
              <a:tr h="418011">
                <a:tc>
                  <a:txBody>
                    <a:bodyPr wrap="square"/>
                    <a:lstStyle/>
                    <a:p>
                      <a:r>
                        <a:rPr sz="1600" b="1">
                          <a:solidFill>
                            <a:srgbClr val="FFFFFF"/>
                          </a:solidFill>
                          <a:latin typeface="Calibri"/>
                        </a:rPr>
                        <a:t>Lens</a:t>
                      </a:r>
                    </a:p>
                  </a:txBody>
                  <a:tcPr marL="91440" marR="91440" marT="45720" marB="45720" anchor="ctr">
                    <a:solidFill>
                      <a:srgbClr val="0A2540"/>
                    </a:solidFill>
                  </a:tcPr>
                </a:tc>
                <a:tc>
                  <a:txBody>
                    <a:bodyPr wrap="square"/>
                    <a:lstStyle/>
                    <a:p>
                      <a:r>
                        <a:rPr sz="1600" b="1">
                          <a:solidFill>
                            <a:srgbClr val="FFFFFF"/>
                          </a:solidFill>
                          <a:latin typeface="Calibri"/>
                        </a:rPr>
                        <a:t>When to reach for it</a:t>
                      </a:r>
                    </a:p>
                  </a:txBody>
                  <a:tcPr marL="91440" marR="91440" marT="45720" marB="45720" anchor="ctr">
                    <a:solidFill>
                      <a:srgbClr val="0A2540"/>
                    </a:solidFill>
                  </a:tcPr>
                </a:tc>
              </a:tr>
              <a:tr h="418011">
                <a:tc>
                  <a:txBody>
                    <a:bodyPr wrap="square"/>
                    <a:lstStyle/>
                    <a:p>
                      <a:r>
                        <a:rPr sz="1400" b="0">
                          <a:solidFill>
                            <a:srgbClr val="1F2937"/>
                          </a:solidFill>
                          <a:latin typeface="Calibri"/>
                        </a:rPr>
                        <a:t>STRIDE</a:t>
                      </a:r>
                    </a:p>
                  </a:txBody>
                  <a:tcPr marL="91440" marR="91440" marT="45720" marB="45720" anchor="ctr">
                    <a:solidFill>
                      <a:srgbClr val="FFFFFF"/>
                    </a:solidFill>
                  </a:tcPr>
                </a:tc>
                <a:tc>
                  <a:txBody>
                    <a:bodyPr wrap="square"/>
                    <a:lstStyle/>
                    <a:p>
                      <a:r>
                        <a:rPr sz="1400" b="0">
                          <a:solidFill>
                            <a:srgbClr val="1F2937"/>
                          </a:solidFill>
                          <a:latin typeface="Calibri"/>
                        </a:rPr>
                        <a:t>Default. Any system with code, users and data flows.</a:t>
                      </a:r>
                    </a:p>
                  </a:txBody>
                  <a:tcPr marL="91440" marR="91440" marT="45720" marB="45720" anchor="ctr">
                    <a:solidFill>
                      <a:srgbClr val="FFFFFF"/>
                    </a:solidFill>
                  </a:tcPr>
                </a:tc>
              </a:tr>
              <a:tr h="418011">
                <a:tc>
                  <a:txBody>
                    <a:bodyPr wrap="square"/>
                    <a:lstStyle/>
                    <a:p>
                      <a:r>
                        <a:rPr sz="1400" b="0">
                          <a:solidFill>
                            <a:srgbClr val="1F2937"/>
                          </a:solidFill>
                          <a:latin typeface="Calibri"/>
                        </a:rPr>
                        <a:t>LINDDUN</a:t>
                      </a:r>
                    </a:p>
                  </a:txBody>
                  <a:tcPr marL="91440" marR="91440" marT="45720" marB="45720" anchor="ctr">
                    <a:solidFill>
                      <a:srgbClr val="F5F7FA"/>
                    </a:solidFill>
                  </a:tcPr>
                </a:tc>
                <a:tc>
                  <a:txBody>
                    <a:bodyPr wrap="square"/>
                    <a:lstStyle/>
                    <a:p>
                      <a:r>
                        <a:rPr sz="1400" b="0">
                          <a:solidFill>
                            <a:srgbClr val="1F2937"/>
                          </a:solidFill>
                          <a:latin typeface="Calibri"/>
                        </a:rPr>
                        <a:t>Add when the system handles personal data (almost always).</a:t>
                      </a:r>
                    </a:p>
                  </a:txBody>
                  <a:tcPr marL="91440" marR="91440" marT="45720" marB="45720" anchor="ctr">
                    <a:solidFill>
                      <a:srgbClr val="F5F7FA"/>
                    </a:solidFill>
                  </a:tcPr>
                </a:tc>
              </a:tr>
              <a:tr h="418011">
                <a:tc>
                  <a:txBody>
                    <a:bodyPr wrap="square"/>
                    <a:lstStyle/>
                    <a:p>
                      <a:r>
                        <a:rPr sz="1400" b="0">
                          <a:solidFill>
                            <a:srgbClr val="1F2937"/>
                          </a:solidFill>
                          <a:latin typeface="Calibri"/>
                        </a:rPr>
                        <a:t>Attack Trees</a:t>
                      </a:r>
                    </a:p>
                  </a:txBody>
                  <a:tcPr marL="91440" marR="91440" marT="45720" marB="45720" anchor="ctr">
                    <a:solidFill>
                      <a:srgbClr val="FFFFFF"/>
                    </a:solidFill>
                  </a:tcPr>
                </a:tc>
                <a:tc>
                  <a:txBody>
                    <a:bodyPr wrap="square"/>
                    <a:lstStyle/>
                    <a:p>
                      <a:r>
                        <a:rPr sz="1400" b="0">
                          <a:solidFill>
                            <a:srgbClr val="1F2937"/>
                          </a:solidFill>
                          <a:latin typeface="Calibri"/>
                        </a:rPr>
                        <a:t>Add when 'could the attacker do X?' is the question.</a:t>
                      </a:r>
                    </a:p>
                  </a:txBody>
                  <a:tcPr marL="91440" marR="91440" marT="45720" marB="45720" anchor="ctr">
                    <a:solidFill>
                      <a:srgbClr val="FFFFFF"/>
                    </a:solidFill>
                  </a:tcPr>
                </a:tc>
              </a:tr>
              <a:tr h="418011">
                <a:tc>
                  <a:txBody>
                    <a:bodyPr wrap="square"/>
                    <a:lstStyle/>
                    <a:p>
                      <a:r>
                        <a:rPr sz="1400" b="0">
                          <a:solidFill>
                            <a:srgbClr val="1F2937"/>
                          </a:solidFill>
                          <a:latin typeface="Calibri"/>
                        </a:rPr>
                        <a:t>PASTA</a:t>
                      </a:r>
                    </a:p>
                  </a:txBody>
                  <a:tcPr marL="91440" marR="91440" marT="45720" marB="45720" anchor="ctr">
                    <a:solidFill>
                      <a:srgbClr val="F5F7FA"/>
                    </a:solidFill>
                  </a:tcPr>
                </a:tc>
                <a:tc>
                  <a:txBody>
                    <a:bodyPr wrap="square"/>
                    <a:lstStyle/>
                    <a:p>
                      <a:r>
                        <a:rPr sz="1400" b="0">
                          <a:solidFill>
                            <a:srgbClr val="1F2937"/>
                          </a:solidFill>
                          <a:latin typeface="Calibri"/>
                        </a:rPr>
                        <a:t>Use when business risk drives the conversation (regulated industries).</a:t>
                      </a:r>
                    </a:p>
                  </a:txBody>
                  <a:tcPr marL="91440" marR="91440" marT="45720" marB="45720" anchor="ctr">
                    <a:solidFill>
                      <a:srgbClr val="F5F7FA"/>
                    </a:solidFill>
                  </a:tcPr>
                </a:tc>
              </a:tr>
              <a:tr h="418011">
                <a:tc>
                  <a:txBody>
                    <a:bodyPr wrap="square"/>
                    <a:lstStyle/>
                    <a:p>
                      <a:r>
                        <a:rPr sz="1400" b="0">
                          <a:solidFill>
                            <a:srgbClr val="1F2937"/>
                          </a:solidFill>
                          <a:latin typeface="Calibri"/>
                        </a:rPr>
                        <a:t>MITRE ATT&amp;CK</a:t>
                      </a:r>
                    </a:p>
                  </a:txBody>
                  <a:tcPr marL="91440" marR="91440" marT="45720" marB="45720" anchor="ctr">
                    <a:solidFill>
                      <a:srgbClr val="FFFFFF"/>
                    </a:solidFill>
                  </a:tcPr>
                </a:tc>
                <a:tc>
                  <a:txBody>
                    <a:bodyPr wrap="square"/>
                    <a:lstStyle/>
                    <a:p>
                      <a:r>
                        <a:rPr sz="1400" b="0">
                          <a:solidFill>
                            <a:srgbClr val="1F2937"/>
                          </a:solidFill>
                          <a:latin typeface="Calibri"/>
                        </a:rPr>
                        <a:t>Threat library — feeds Q2, not a methodology in itself.</a:t>
                      </a:r>
                    </a:p>
                  </a:txBody>
                  <a:tcPr marL="91440" marR="91440" marT="45720" marB="45720" anchor="ctr">
                    <a:solidFill>
                      <a:srgbClr val="FFFFFF"/>
                    </a:solidFill>
                  </a:tcPr>
                </a:tc>
              </a:tr>
              <a:tr h="418014">
                <a:tc>
                  <a:txBody>
                    <a:bodyPr wrap="square"/>
                    <a:lstStyle/>
                    <a:p>
                      <a:r>
                        <a:rPr sz="1400" b="0">
                          <a:solidFill>
                            <a:srgbClr val="1F2937"/>
                          </a:solidFill>
                          <a:latin typeface="Calibri"/>
                        </a:rPr>
                        <a:t>DREAD</a:t>
                      </a:r>
                    </a:p>
                  </a:txBody>
                  <a:tcPr marL="91440" marR="91440" marT="45720" marB="45720" anchor="ctr">
                    <a:solidFill>
                      <a:srgbClr val="F5F7FA"/>
                    </a:solidFill>
                  </a:tcPr>
                </a:tc>
                <a:tc>
                  <a:txBody>
                    <a:bodyPr wrap="square"/>
                    <a:lstStyle/>
                    <a:p>
                      <a:r>
                        <a:rPr sz="1400" b="0">
                          <a:solidFill>
                            <a:srgbClr val="1F2937"/>
                          </a:solidFill>
                          <a:latin typeface="Calibri"/>
                        </a:rPr>
                        <a:t>Cautionary tale. Microsoft retired it ~2008. Don't use.</a:t>
                      </a:r>
                    </a:p>
                  </a:txBody>
                  <a:tcPr marL="91440" marR="91440" marT="45720" marB="45720" anchor="ctr">
                    <a:solidFill>
                      <a:srgbClr val="F5F7FA"/>
                    </a:solidFill>
                  </a:tcPr>
                </a:tc>
              </a:tr>
            </a:tbl>
          </a:graphicData>
        </a:graphic>
      </p:graphicFrame>
    </p:spTree>
  </p:cSld>
  <p:clrMapOvr>
    <a:masterClrMapping/>
  </p:clrMapOvr>
</p:sld>
</file>

<file path=ppt/slides/slide24.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pic>
        <p:nvPicPr>
          <p:cNvPr id="2" name="Picture 1" descr="white_slide_backdrop.jpg"/>
          <p:cNvPicPr>
            <a:picLocks noChangeAspect="1"/>
          </p:cNvPicPr>
          <p:nvPr/>
        </p:nvPicPr>
        <p:blipFill>
          <a:blip r:embed="rId2"/>
          <a:stretch>
            <a:fillRect/>
          </a:stretch>
        </p:blipFill>
        <p:spPr>
          <a:xfrm>
            <a:off x="0" y="0"/>
            <a:ext cx="12191695" cy="6858000"/>
          </a:xfrm>
          <a:prstGeom prst="rect">
            <a:avLst/>
          </a:prstGeom>
        </p:spPr>
      </p:pic>
      <p:sp>
        <p:nvSpPr>
          <p:cNvPr id="3" name="TextBox 2"/>
          <p:cNvSpPr txBox="1"/>
          <p:nvPr/>
        </p:nvSpPr>
        <p:spPr>
          <a:xfrm>
            <a:off x="548640" y="3017520"/>
            <a:ext cx="10972800" cy="1280160"/>
          </a:xfrm>
          <a:prstGeom prst="rect">
            <a:avLst/>
          </a:prstGeom>
          <a:noFill/>
        </p:spPr>
        <p:txBody>
          <a:bodyPr wrap="square" lIns="45720" rIns="45720" tIns="18288" bIns="18288">
            <a:spAutoFit/>
          </a:bodyPr>
          <a:lstStyle/>
          <a:p>
            <a:pPr algn="ctr"/>
            <a:r>
              <a:rPr sz="4000" b="1">
                <a:solidFill>
                  <a:srgbClr val="0A2540"/>
                </a:solidFill>
                <a:latin typeface="Calibri"/>
              </a:rPr>
              <a:t>Where Threat Modelling Fails</a:t>
            </a:r>
          </a:p>
        </p:txBody>
      </p:sp>
    </p:spTree>
  </p:cSld>
  <p:clrMapOvr>
    <a:masterClrMapping/>
  </p:clrMapOvr>
</p:sld>
</file>

<file path=ppt/slides/slide25.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pic>
        <p:nvPicPr>
          <p:cNvPr id="2" name="Picture 1" descr="white_slide_backdrop.jpg"/>
          <p:cNvPicPr>
            <a:picLocks noChangeAspect="1"/>
          </p:cNvPicPr>
          <p:nvPr/>
        </p:nvPicPr>
        <p:blipFill>
          <a:blip r:embed="rId2"/>
          <a:stretch>
            <a:fillRect/>
          </a:stretch>
        </p:blipFill>
        <p:spPr>
          <a:xfrm>
            <a:off x="0" y="0"/>
            <a:ext cx="12191695" cy="6858000"/>
          </a:xfrm>
          <a:prstGeom prst="rect">
            <a:avLst/>
          </a:prstGeom>
        </p:spPr>
      </p:pic>
      <p:sp>
        <p:nvSpPr>
          <p:cNvPr id="3" name="TextBox 2"/>
          <p:cNvSpPr txBox="1"/>
          <p:nvPr/>
        </p:nvSpPr>
        <p:spPr>
          <a:xfrm>
            <a:off x="6336792" y="6446520"/>
            <a:ext cx="4572000" cy="320040"/>
          </a:xfrm>
          <a:prstGeom prst="rect">
            <a:avLst/>
          </a:prstGeom>
          <a:noFill/>
        </p:spPr>
        <p:txBody>
          <a:bodyPr wrap="square" lIns="45720" rIns="45720" tIns="18288" bIns="18288">
            <a:spAutoFit/>
          </a:bodyPr>
          <a:lstStyle/>
          <a:p>
            <a:pPr algn="r"/>
            <a:r>
              <a:rPr sz="1000" b="0">
                <a:solidFill>
                  <a:srgbClr val="6B7280"/>
                </a:solidFill>
                <a:latin typeface="Calibri"/>
              </a:rPr>
              <a:t>25</a:t>
            </a:r>
          </a:p>
        </p:txBody>
      </p:sp>
      <p:sp>
        <p:nvSpPr>
          <p:cNvPr id="4" name="TextBox 3"/>
          <p:cNvSpPr txBox="1"/>
          <p:nvPr/>
        </p:nvSpPr>
        <p:spPr>
          <a:xfrm>
            <a:off x="548640" y="1280160"/>
            <a:ext cx="11064240" cy="640080"/>
          </a:xfrm>
          <a:prstGeom prst="rect">
            <a:avLst/>
          </a:prstGeom>
          <a:noFill/>
        </p:spPr>
        <p:txBody>
          <a:bodyPr wrap="square" lIns="45720" rIns="45720" tIns="18288" bIns="18288">
            <a:spAutoFit/>
          </a:bodyPr>
          <a:lstStyle/>
          <a:p>
            <a:pPr algn="ctr"/>
            <a:r>
              <a:rPr sz="2600" b="1">
                <a:solidFill>
                  <a:srgbClr val="0A2540"/>
                </a:solidFill>
                <a:latin typeface="Calibri"/>
              </a:rPr>
              <a:t>Heartbleed (CVE-2014-0160) — the design/implementation gap</a:t>
            </a:r>
          </a:p>
        </p:txBody>
      </p:sp>
      <p:sp>
        <p:nvSpPr>
          <p:cNvPr id="5" name="TextBox 4"/>
          <p:cNvSpPr txBox="1"/>
          <p:nvPr/>
        </p:nvSpPr>
        <p:spPr>
          <a:xfrm>
            <a:off x="1280160" y="2011680"/>
            <a:ext cx="9601200" cy="4297680"/>
          </a:xfrm>
          <a:prstGeom prst="rect">
            <a:avLst/>
          </a:prstGeom>
          <a:noFill/>
        </p:spPr>
        <p:txBody>
          <a:bodyPr wrap="square" lIns="45720" rIns="45720" tIns="18288" bIns="18288">
            <a:spAutoFit/>
          </a:bodyPr>
          <a:lstStyle/>
          <a:p>
            <a:pPr algn="l">
              <a:spcAft>
                <a:spcPts val="600"/>
              </a:spcAft>
            </a:pPr>
            <a:r>
              <a:rPr sz="1800" b="0">
                <a:solidFill>
                  <a:srgbClr val="1F2937"/>
                </a:solidFill>
                <a:latin typeface="Calibri"/>
              </a:rPr>
              <a:t/>
            </a:r>
            <a:r>
              <a:rPr sz="1800" b="1">
                <a:solidFill>
                  <a:srgbClr val="00B8D4"/>
                </a:solidFill>
                <a:latin typeface="Calibri"/>
              </a:rPr>
              <a:t>●  </a:t>
            </a:r>
            <a:r>
              <a:rPr sz="1800">
                <a:solidFill>
                  <a:srgbClr val="1F2937"/>
                </a:solidFill>
                <a:latin typeface="Calibri"/>
              </a:rPr>
              <a:t>RFC 6520 specifies that an oversized HeartbeatMessage MUST be discarded silently.</a:t>
            </a:r>
          </a:p>
          <a:p>
            <a:pPr>
              <a:spcAft>
                <a:spcPts val="600"/>
              </a:spcAft>
            </a:pPr>
            <a:r>
              <a:rPr sz="1800" b="1">
                <a:solidFill>
                  <a:srgbClr val="00B8D4"/>
                </a:solidFill>
                <a:latin typeface="Calibri"/>
              </a:rPr>
              <a:t>●  </a:t>
            </a:r>
            <a:r>
              <a:rPr sz="1800">
                <a:solidFill>
                  <a:srgbClr val="1F2937"/>
                </a:solidFill>
                <a:latin typeface="Calibri"/>
              </a:rPr>
              <a:t>The protocol was threat-modelled correctly. The bug was a missing length check in C.</a:t>
            </a:r>
          </a:p>
          <a:p>
            <a:pPr>
              <a:spcAft>
                <a:spcPts val="600"/>
              </a:spcAft>
            </a:pPr>
            <a:r>
              <a:rPr sz="1800" b="1">
                <a:solidFill>
                  <a:srgbClr val="00B8D4"/>
                </a:solidFill>
                <a:latin typeface="Calibri"/>
              </a:rPr>
              <a:t>●  </a:t>
            </a:r>
            <a:r>
              <a:rPr sz="1800">
                <a:solidFill>
                  <a:srgbClr val="1F2937"/>
                </a:solidFill>
                <a:latin typeface="Calibri"/>
              </a:rPr>
              <a:t>At disclosure (7 April 2014), ~17% of TLS-protected web servers were exposed.</a:t>
            </a:r>
          </a:p>
          <a:p>
            <a:pPr>
              <a:spcAft>
                <a:spcPts val="600"/>
              </a:spcAft>
            </a:pPr>
            <a:r>
              <a:rPr sz="1800" b="1">
                <a:solidFill>
                  <a:srgbClr val="00B8D4"/>
                </a:solidFill>
                <a:latin typeface="Calibri"/>
              </a:rPr>
              <a:t>●  </a:t>
            </a:r>
            <a:r>
              <a:rPr sz="1800">
                <a:solidFill>
                  <a:srgbClr val="1F2937"/>
                </a:solidFill>
                <a:latin typeface="Calibri"/>
              </a:rPr>
              <a:t>TM addresses the design layer; it does not replace memory-safety, fuzzing or static analysis.</a:t>
            </a:r>
          </a:p>
          <a:p>
            <a:pPr>
              <a:spcAft>
                <a:spcPts val="600"/>
              </a:spcAft>
            </a:pPr>
            <a:r>
              <a:rPr sz="1800" b="1">
                <a:solidFill>
                  <a:srgbClr val="00B8D4"/>
                </a:solidFill>
                <a:latin typeface="Calibri"/>
              </a:rPr>
              <a:t>●  </a:t>
            </a:r>
            <a:r>
              <a:rPr sz="1800">
                <a:solidFill>
                  <a:srgbClr val="1F2937"/>
                </a:solidFill>
                <a:latin typeface="Calibri"/>
              </a:rPr>
              <a:t>After Heartbleed, OpenSSL was added to OSS-Fuzz. We pick this up in Chapter 16.</a:t>
            </a:r>
          </a:p>
        </p:txBody>
      </p:sp>
    </p:spTree>
  </p:cSld>
  <p:clrMapOvr>
    <a:masterClrMapping/>
  </p:clrMapOvr>
</p:sld>
</file>

<file path=ppt/slides/slide26.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pic>
        <p:nvPicPr>
          <p:cNvPr id="2" name="Picture 1" descr="white_slide_backdrop.jpg"/>
          <p:cNvPicPr>
            <a:picLocks noChangeAspect="1"/>
          </p:cNvPicPr>
          <p:nvPr/>
        </p:nvPicPr>
        <p:blipFill>
          <a:blip r:embed="rId2"/>
          <a:stretch>
            <a:fillRect/>
          </a:stretch>
        </p:blipFill>
        <p:spPr>
          <a:xfrm>
            <a:off x="0" y="0"/>
            <a:ext cx="12191695" cy="6858000"/>
          </a:xfrm>
          <a:prstGeom prst="rect">
            <a:avLst/>
          </a:prstGeom>
        </p:spPr>
      </p:pic>
      <p:sp>
        <p:nvSpPr>
          <p:cNvPr id="3" name="TextBox 2"/>
          <p:cNvSpPr txBox="1"/>
          <p:nvPr/>
        </p:nvSpPr>
        <p:spPr>
          <a:xfrm>
            <a:off x="6336792" y="6446520"/>
            <a:ext cx="4572000" cy="320040"/>
          </a:xfrm>
          <a:prstGeom prst="rect">
            <a:avLst/>
          </a:prstGeom>
          <a:noFill/>
        </p:spPr>
        <p:txBody>
          <a:bodyPr wrap="square" lIns="45720" rIns="45720" tIns="18288" bIns="18288">
            <a:spAutoFit/>
          </a:bodyPr>
          <a:lstStyle/>
          <a:p>
            <a:pPr algn="r"/>
            <a:r>
              <a:rPr sz="1000" b="0">
                <a:solidFill>
                  <a:srgbClr val="6B7280"/>
                </a:solidFill>
                <a:latin typeface="Calibri"/>
              </a:rPr>
              <a:t>26</a:t>
            </a:r>
          </a:p>
        </p:txBody>
      </p:sp>
      <p:sp>
        <p:nvSpPr>
          <p:cNvPr id="4" name="TextBox 3"/>
          <p:cNvSpPr txBox="1"/>
          <p:nvPr/>
        </p:nvSpPr>
        <p:spPr>
          <a:xfrm>
            <a:off x="548640" y="1280160"/>
            <a:ext cx="11064240" cy="640080"/>
          </a:xfrm>
          <a:prstGeom prst="rect">
            <a:avLst/>
          </a:prstGeom>
          <a:noFill/>
        </p:spPr>
        <p:txBody>
          <a:bodyPr wrap="square" lIns="45720" rIns="45720" tIns="18288" bIns="18288">
            <a:spAutoFit/>
          </a:bodyPr>
          <a:lstStyle/>
          <a:p>
            <a:pPr algn="ctr"/>
            <a:r>
              <a:rPr sz="2600" b="1">
                <a:solidFill>
                  <a:srgbClr val="0A2540"/>
                </a:solidFill>
                <a:latin typeface="Calibri"/>
              </a:rPr>
              <a:t>Capital One 2019 — three components that looked fine in isolation</a:t>
            </a:r>
          </a:p>
        </p:txBody>
      </p:sp>
      <p:sp>
        <p:nvSpPr>
          <p:cNvPr id="5" name="TextBox 4"/>
          <p:cNvSpPr txBox="1"/>
          <p:nvPr/>
        </p:nvSpPr>
        <p:spPr>
          <a:xfrm>
            <a:off x="1280160" y="2011680"/>
            <a:ext cx="9601200" cy="4297680"/>
          </a:xfrm>
          <a:prstGeom prst="rect">
            <a:avLst/>
          </a:prstGeom>
          <a:noFill/>
        </p:spPr>
        <p:txBody>
          <a:bodyPr wrap="square" lIns="45720" rIns="45720" tIns="18288" bIns="18288">
            <a:spAutoFit/>
          </a:bodyPr>
          <a:lstStyle/>
          <a:p>
            <a:pPr algn="l">
              <a:spcAft>
                <a:spcPts val="600"/>
              </a:spcAft>
            </a:pPr>
            <a:r>
              <a:rPr sz="1800" b="0">
                <a:solidFill>
                  <a:srgbClr val="1F2937"/>
                </a:solidFill>
                <a:latin typeface="Calibri"/>
              </a:rPr>
              <a:t/>
            </a:r>
            <a:r>
              <a:rPr sz="1800" b="1">
                <a:solidFill>
                  <a:srgbClr val="00B8D4"/>
                </a:solidFill>
                <a:latin typeface="Calibri"/>
              </a:rPr>
              <a:t>●  </a:t>
            </a:r>
            <a:r>
              <a:rPr sz="1800">
                <a:solidFill>
                  <a:srgbClr val="1F2937"/>
                </a:solidFill>
                <a:latin typeface="Calibri"/>
              </a:rPr>
              <a:t>March/April 2019: SSRF in a misconfigured ModSecurity WAF on EC2.</a:t>
            </a:r>
          </a:p>
          <a:p>
            <a:pPr>
              <a:spcAft>
                <a:spcPts val="600"/>
              </a:spcAft>
            </a:pPr>
            <a:r>
              <a:rPr sz="1800" b="1">
                <a:solidFill>
                  <a:srgbClr val="00B8D4"/>
                </a:solidFill>
                <a:latin typeface="Calibri"/>
              </a:rPr>
              <a:t>●  </a:t>
            </a:r>
            <a:r>
              <a:rPr sz="1800">
                <a:solidFill>
                  <a:srgbClr val="1F2937"/>
                </a:solidFill>
                <a:latin typeface="Calibri"/>
              </a:rPr>
              <a:t>The chain.</a:t>
            </a:r>
          </a:p>
          <a:p>
            <a:pPr lvl="1">
              <a:spcAft>
                <a:spcPts val="600"/>
              </a:spcAft>
            </a:pPr>
            <a:r>
              <a:rPr sz="1600" b="1">
                <a:solidFill>
                  <a:srgbClr val="00B8D4"/>
                </a:solidFill>
                <a:latin typeface="Calibri"/>
              </a:rPr>
              <a:t>—  </a:t>
            </a:r>
            <a:r>
              <a:rPr sz="1600">
                <a:solidFill>
                  <a:srgbClr val="1F2937"/>
                </a:solidFill>
                <a:latin typeface="Calibri"/>
              </a:rPr>
              <a:t>WAF threat model: 'filter HTTP'.</a:t>
            </a:r>
          </a:p>
          <a:p>
            <a:pPr lvl="1">
              <a:spcAft>
                <a:spcPts val="600"/>
              </a:spcAft>
            </a:pPr>
            <a:r>
              <a:rPr sz="1600" b="1">
                <a:solidFill>
                  <a:srgbClr val="00B8D4"/>
                </a:solidFill>
                <a:latin typeface="Calibri"/>
              </a:rPr>
              <a:t>—  </a:t>
            </a:r>
            <a:r>
              <a:rPr sz="1600">
                <a:solidFill>
                  <a:srgbClr val="1F2937"/>
                </a:solidFill>
                <a:latin typeface="Calibri"/>
              </a:rPr>
              <a:t>EC2 role threat model: 'I'm a service account for the WAF'.</a:t>
            </a:r>
          </a:p>
          <a:p>
            <a:pPr lvl="1">
              <a:spcAft>
                <a:spcPts val="600"/>
              </a:spcAft>
            </a:pPr>
            <a:r>
              <a:rPr sz="1600" b="1">
                <a:solidFill>
                  <a:srgbClr val="00B8D4"/>
                </a:solidFill>
                <a:latin typeface="Calibri"/>
              </a:rPr>
              <a:t>—  </a:t>
            </a:r>
            <a:r>
              <a:rPr sz="1600">
                <a:solidFill>
                  <a:srgbClr val="1F2937"/>
                </a:solidFill>
                <a:latin typeface="Calibri"/>
              </a:rPr>
              <a:t>IMDSv1 threat model: 'anything on this VM is trusted to ask'.</a:t>
            </a:r>
          </a:p>
          <a:p>
            <a:pPr>
              <a:spcAft>
                <a:spcPts val="600"/>
              </a:spcAft>
            </a:pPr>
            <a:r>
              <a:rPr sz="1800" b="1">
                <a:solidFill>
                  <a:srgbClr val="00B8D4"/>
                </a:solidFill>
                <a:latin typeface="Calibri"/>
              </a:rPr>
              <a:t>●  </a:t>
            </a:r>
            <a:r>
              <a:rPr sz="1800">
                <a:solidFill>
                  <a:srgbClr val="1F2937"/>
                </a:solidFill>
                <a:latin typeface="Calibri"/>
              </a:rPr>
              <a:t>Result: temporary IAM credentials with s3:GetObject on 700+ buckets — including 106M credit-card application records.</a:t>
            </a:r>
          </a:p>
          <a:p>
            <a:pPr>
              <a:spcAft>
                <a:spcPts val="600"/>
              </a:spcAft>
            </a:pPr>
            <a:r>
              <a:rPr sz="1800" b="1">
                <a:solidFill>
                  <a:srgbClr val="00B8D4"/>
                </a:solidFill>
                <a:latin typeface="Calibri"/>
              </a:rPr>
              <a:t>●  </a:t>
            </a:r>
            <a:r>
              <a:rPr sz="1800">
                <a:solidFill>
                  <a:srgbClr val="1F2937"/>
                </a:solidFill>
                <a:latin typeface="Calibri"/>
              </a:rPr>
              <a:t>STRIDE Elevation of Privilege on the WAF → metadata-service flow is exactly the prompt that surfaces it.</a:t>
            </a:r>
          </a:p>
        </p:txBody>
      </p:sp>
    </p:spTree>
  </p:cSld>
  <p:clrMapOvr>
    <a:masterClrMapping/>
  </p:clrMapOvr>
</p:sld>
</file>

<file path=ppt/slides/slide27.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pic>
        <p:nvPicPr>
          <p:cNvPr id="2" name="Picture 1" descr="white_slide_backdrop.jpg"/>
          <p:cNvPicPr>
            <a:picLocks noChangeAspect="1"/>
          </p:cNvPicPr>
          <p:nvPr/>
        </p:nvPicPr>
        <p:blipFill>
          <a:blip r:embed="rId2"/>
          <a:stretch>
            <a:fillRect/>
          </a:stretch>
        </p:blipFill>
        <p:spPr>
          <a:xfrm>
            <a:off x="0" y="0"/>
            <a:ext cx="12191695" cy="6858000"/>
          </a:xfrm>
          <a:prstGeom prst="rect">
            <a:avLst/>
          </a:prstGeom>
        </p:spPr>
      </p:pic>
      <p:sp>
        <p:nvSpPr>
          <p:cNvPr id="3" name="TextBox 2"/>
          <p:cNvSpPr txBox="1"/>
          <p:nvPr/>
        </p:nvSpPr>
        <p:spPr>
          <a:xfrm>
            <a:off x="6336792" y="6446520"/>
            <a:ext cx="4572000" cy="320040"/>
          </a:xfrm>
          <a:prstGeom prst="rect">
            <a:avLst/>
          </a:prstGeom>
          <a:noFill/>
        </p:spPr>
        <p:txBody>
          <a:bodyPr wrap="square" lIns="45720" rIns="45720" tIns="18288" bIns="18288">
            <a:spAutoFit/>
          </a:bodyPr>
          <a:lstStyle/>
          <a:p>
            <a:pPr algn="r"/>
            <a:r>
              <a:rPr sz="1000" b="0">
                <a:solidFill>
                  <a:srgbClr val="6B7280"/>
                </a:solidFill>
                <a:latin typeface="Calibri"/>
              </a:rPr>
              <a:t>27</a:t>
            </a:r>
          </a:p>
        </p:txBody>
      </p:sp>
      <p:sp>
        <p:nvSpPr>
          <p:cNvPr id="4" name="TextBox 3"/>
          <p:cNvSpPr txBox="1"/>
          <p:nvPr/>
        </p:nvSpPr>
        <p:spPr>
          <a:xfrm>
            <a:off x="548640" y="1280160"/>
            <a:ext cx="11064240" cy="640080"/>
          </a:xfrm>
          <a:prstGeom prst="rect">
            <a:avLst/>
          </a:prstGeom>
          <a:noFill/>
        </p:spPr>
        <p:txBody>
          <a:bodyPr wrap="square" lIns="45720" rIns="45720" tIns="18288" bIns="18288">
            <a:spAutoFit/>
          </a:bodyPr>
          <a:lstStyle/>
          <a:p>
            <a:pPr algn="ctr"/>
            <a:r>
              <a:rPr sz="2600" b="1">
                <a:solidFill>
                  <a:srgbClr val="0A2540"/>
                </a:solidFill>
                <a:latin typeface="Calibri"/>
              </a:rPr>
              <a:t>Five mistakes to recognise before you make them</a:t>
            </a:r>
          </a:p>
        </p:txBody>
      </p:sp>
      <p:sp>
        <p:nvSpPr>
          <p:cNvPr id="5" name="TextBox 4"/>
          <p:cNvSpPr txBox="1"/>
          <p:nvPr/>
        </p:nvSpPr>
        <p:spPr>
          <a:xfrm>
            <a:off x="1280160" y="2011680"/>
            <a:ext cx="9601200" cy="4297680"/>
          </a:xfrm>
          <a:prstGeom prst="rect">
            <a:avLst/>
          </a:prstGeom>
          <a:noFill/>
        </p:spPr>
        <p:txBody>
          <a:bodyPr wrap="square" lIns="45720" rIns="45720" tIns="18288" bIns="18288">
            <a:spAutoFit/>
          </a:bodyPr>
          <a:lstStyle/>
          <a:p>
            <a:pPr algn="l">
              <a:spcAft>
                <a:spcPts val="600"/>
              </a:spcAft>
            </a:pPr>
            <a:r>
              <a:rPr sz="1800" b="0">
                <a:solidFill>
                  <a:srgbClr val="1F2937"/>
                </a:solidFill>
                <a:latin typeface="Calibri"/>
              </a:rPr>
              <a:t/>
            </a:r>
            <a:r>
              <a:rPr sz="1800" b="1">
                <a:solidFill>
                  <a:srgbClr val="00B8D4"/>
                </a:solidFill>
                <a:latin typeface="Calibri"/>
              </a:rPr>
              <a:t>●  </a:t>
            </a:r>
            <a:r>
              <a:rPr sz="1800">
                <a:solidFill>
                  <a:srgbClr val="1F2937"/>
                </a:solidFill>
                <a:latin typeface="Calibri"/>
              </a:rPr>
              <a:t>Drew a network diagram and called it a DFD.</a:t>
            </a:r>
          </a:p>
          <a:p>
            <a:pPr>
              <a:spcAft>
                <a:spcPts val="600"/>
              </a:spcAft>
            </a:pPr>
            <a:r>
              <a:rPr sz="1800" b="1">
                <a:solidFill>
                  <a:srgbClr val="00B8D4"/>
                </a:solidFill>
                <a:latin typeface="Calibri"/>
              </a:rPr>
              <a:t>●  </a:t>
            </a:r>
            <a:r>
              <a:rPr sz="1800">
                <a:solidFill>
                  <a:srgbClr val="1F2937"/>
                </a:solidFill>
                <a:latin typeface="Calibri"/>
              </a:rPr>
              <a:t>Skipped the trust boundaries.</a:t>
            </a:r>
          </a:p>
          <a:p>
            <a:pPr>
              <a:spcAft>
                <a:spcPts val="600"/>
              </a:spcAft>
            </a:pPr>
            <a:r>
              <a:rPr sz="1800" b="1">
                <a:solidFill>
                  <a:srgbClr val="00B8D4"/>
                </a:solidFill>
                <a:latin typeface="Calibri"/>
              </a:rPr>
              <a:t>●  </a:t>
            </a:r>
            <a:r>
              <a:rPr sz="1800">
                <a:solidFill>
                  <a:srgbClr val="1F2937"/>
                </a:solidFill>
                <a:latin typeface="Calibri"/>
              </a:rPr>
              <a:t>STRIDE'd everything to death — 200 unprioritised threats, no owners.</a:t>
            </a:r>
          </a:p>
          <a:p>
            <a:pPr>
              <a:spcAft>
                <a:spcPts val="600"/>
              </a:spcAft>
            </a:pPr>
            <a:r>
              <a:rPr sz="1800" b="1">
                <a:solidFill>
                  <a:srgbClr val="00B8D4"/>
                </a:solidFill>
                <a:latin typeface="Calibri"/>
              </a:rPr>
              <a:t>●  </a:t>
            </a:r>
            <a:r>
              <a:rPr sz="1800">
                <a:solidFill>
                  <a:srgbClr val="1F2937"/>
                </a:solidFill>
                <a:latin typeface="Calibri"/>
              </a:rPr>
              <a:t>No developers in the room — security wrote it, devs ignored it.</a:t>
            </a:r>
          </a:p>
          <a:p>
            <a:pPr>
              <a:spcAft>
                <a:spcPts val="600"/>
              </a:spcAft>
            </a:pPr>
            <a:r>
              <a:rPr sz="1800" b="1">
                <a:solidFill>
                  <a:srgbClr val="00B8D4"/>
                </a:solidFill>
                <a:latin typeface="Calibri"/>
              </a:rPr>
              <a:t>●  </a:t>
            </a:r>
            <a:r>
              <a:rPr sz="1800">
                <a:solidFill>
                  <a:srgbClr val="1F2937"/>
                </a:solidFill>
                <a:latin typeface="Calibri"/>
              </a:rPr>
              <a:t>Done once, never updated. By Q3, it's fiction.</a:t>
            </a:r>
          </a:p>
        </p:txBody>
      </p:sp>
    </p:spTree>
  </p:cSld>
  <p:clrMapOvr>
    <a:masterClrMapping/>
  </p:clrMapOvr>
</p:sld>
</file>

<file path=ppt/slides/slide28.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pic>
        <p:nvPicPr>
          <p:cNvPr id="2" name="Picture 1" descr="white_slide_backdrop.jpg"/>
          <p:cNvPicPr>
            <a:picLocks noChangeAspect="1"/>
          </p:cNvPicPr>
          <p:nvPr/>
        </p:nvPicPr>
        <p:blipFill>
          <a:blip r:embed="rId2"/>
          <a:stretch>
            <a:fillRect/>
          </a:stretch>
        </p:blipFill>
        <p:spPr>
          <a:xfrm>
            <a:off x="0" y="0"/>
            <a:ext cx="12191695" cy="6858000"/>
          </a:xfrm>
          <a:prstGeom prst="rect">
            <a:avLst/>
          </a:prstGeom>
        </p:spPr>
      </p:pic>
      <p:sp>
        <p:nvSpPr>
          <p:cNvPr id="3" name="TextBox 2"/>
          <p:cNvSpPr txBox="1"/>
          <p:nvPr/>
        </p:nvSpPr>
        <p:spPr>
          <a:xfrm>
            <a:off x="6336792" y="6446520"/>
            <a:ext cx="4572000" cy="320040"/>
          </a:xfrm>
          <a:prstGeom prst="rect">
            <a:avLst/>
          </a:prstGeom>
          <a:noFill/>
        </p:spPr>
        <p:txBody>
          <a:bodyPr wrap="square" lIns="45720" rIns="45720" tIns="18288" bIns="18288">
            <a:spAutoFit/>
          </a:bodyPr>
          <a:lstStyle/>
          <a:p>
            <a:pPr algn="r"/>
            <a:r>
              <a:rPr sz="1000" b="0">
                <a:solidFill>
                  <a:srgbClr val="6B7280"/>
                </a:solidFill>
                <a:latin typeface="Calibri"/>
              </a:rPr>
              <a:t>28</a:t>
            </a:r>
          </a:p>
        </p:txBody>
      </p:sp>
      <p:sp>
        <p:nvSpPr>
          <p:cNvPr id="4" name="TextBox 3"/>
          <p:cNvSpPr txBox="1"/>
          <p:nvPr/>
        </p:nvSpPr>
        <p:spPr>
          <a:xfrm>
            <a:off x="548640" y="1280160"/>
            <a:ext cx="11064240" cy="640080"/>
          </a:xfrm>
          <a:prstGeom prst="rect">
            <a:avLst/>
          </a:prstGeom>
          <a:noFill/>
        </p:spPr>
        <p:txBody>
          <a:bodyPr wrap="square" lIns="45720" rIns="45720" tIns="18288" bIns="18288">
            <a:spAutoFit/>
          </a:bodyPr>
          <a:lstStyle/>
          <a:p>
            <a:pPr algn="ctr"/>
            <a:r>
              <a:rPr sz="2600" b="1">
                <a:solidFill>
                  <a:srgbClr val="0A2540"/>
                </a:solidFill>
                <a:latin typeface="Calibri"/>
              </a:rPr>
              <a:t>Recap</a:t>
            </a:r>
          </a:p>
        </p:txBody>
      </p:sp>
      <p:sp>
        <p:nvSpPr>
          <p:cNvPr id="5" name="TextBox 4"/>
          <p:cNvSpPr txBox="1"/>
          <p:nvPr/>
        </p:nvSpPr>
        <p:spPr>
          <a:xfrm>
            <a:off x="1280160" y="2011680"/>
            <a:ext cx="9601200" cy="4297680"/>
          </a:xfrm>
          <a:prstGeom prst="rect">
            <a:avLst/>
          </a:prstGeom>
          <a:noFill/>
        </p:spPr>
        <p:txBody>
          <a:bodyPr wrap="square" lIns="45720" rIns="45720" tIns="18288" bIns="18288">
            <a:spAutoFit/>
          </a:bodyPr>
          <a:lstStyle/>
          <a:p>
            <a:pPr algn="l">
              <a:spcAft>
                <a:spcPts val="1200"/>
              </a:spcAft>
            </a:pPr>
            <a:r>
              <a:rPr sz="2000" b="1">
                <a:solidFill>
                  <a:srgbClr val="00B8D4"/>
                </a:solidFill>
                <a:latin typeface="Calibri"/>
              </a:rPr>
              <a:t>1.  </a:t>
            </a:r>
            <a:r>
              <a:rPr sz="2000">
                <a:solidFill>
                  <a:srgbClr val="1F2937"/>
                </a:solidFill>
                <a:latin typeface="Calibri"/>
              </a:rPr>
              <a:t>Most public breaches would have been caught by one structured question, asked once.</a:t>
            </a:r>
          </a:p>
          <a:p>
            <a:pPr>
              <a:spcAft>
                <a:spcPts val="1200"/>
              </a:spcAft>
            </a:pPr>
            <a:r>
              <a:rPr sz="2000" b="1">
                <a:solidFill>
                  <a:srgbClr val="00B8D4"/>
                </a:solidFill>
                <a:latin typeface="Calibri"/>
              </a:rPr>
              <a:t>2.  </a:t>
            </a:r>
            <a:r>
              <a:rPr sz="2000">
                <a:solidFill>
                  <a:srgbClr val="1F2937"/>
                </a:solidFill>
                <a:latin typeface="Calibri"/>
              </a:rPr>
              <a:t>Shostack's Four Questions are the spine; STRIDE/LINDDUN/attack trees/PASTA all answer Q2.</a:t>
            </a:r>
          </a:p>
          <a:p>
            <a:pPr>
              <a:spcAft>
                <a:spcPts val="1200"/>
              </a:spcAft>
            </a:pPr>
            <a:r>
              <a:rPr sz="2000" b="1">
                <a:solidFill>
                  <a:srgbClr val="00B8D4"/>
                </a:solidFill>
                <a:latin typeface="Calibri"/>
              </a:rPr>
              <a:t>3.  </a:t>
            </a:r>
            <a:r>
              <a:rPr sz="2000">
                <a:solidFill>
                  <a:srgbClr val="1F2937"/>
                </a:solidFill>
                <a:latin typeface="Calibri"/>
              </a:rPr>
              <a:t>DFDs need trust boundaries. Without them the diagram is decorative.</a:t>
            </a:r>
          </a:p>
          <a:p>
            <a:pPr>
              <a:spcAft>
                <a:spcPts val="1200"/>
              </a:spcAft>
            </a:pPr>
            <a:r>
              <a:rPr sz="2000" b="1">
                <a:solidFill>
                  <a:srgbClr val="00B8D4"/>
                </a:solidFill>
                <a:latin typeface="Calibri"/>
              </a:rPr>
              <a:t>4.  </a:t>
            </a:r>
            <a:r>
              <a:rPr sz="2000">
                <a:solidFill>
                  <a:srgbClr val="1F2937"/>
                </a:solidFill>
                <a:latin typeface="Calibri"/>
              </a:rPr>
              <a:t>STRIDE = six security properties the system is supposed to have. Walk every flow.</a:t>
            </a:r>
          </a:p>
          <a:p>
            <a:pPr>
              <a:spcAft>
                <a:spcPts val="1200"/>
              </a:spcAft>
            </a:pPr>
            <a:r>
              <a:rPr sz="2000" b="1">
                <a:solidFill>
                  <a:srgbClr val="00B8D4"/>
                </a:solidFill>
                <a:latin typeface="Calibri"/>
              </a:rPr>
              <a:t>5.  </a:t>
            </a:r>
            <a:r>
              <a:rPr sz="2000">
                <a:solidFill>
                  <a:srgbClr val="1F2937"/>
                </a:solidFill>
                <a:latin typeface="Calibri"/>
              </a:rPr>
              <a:t>TM fails when assumptions silently shift, when design TM meets implementation bugs, or when it becomes paperwork.</a:t>
            </a:r>
          </a:p>
        </p:txBody>
      </p:sp>
    </p:spTree>
  </p:cSld>
  <p:clrMapOvr>
    <a:masterClrMapping/>
  </p:clrMapOvr>
</p:sld>
</file>

<file path=ppt/slides/slide29.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pic>
        <p:nvPicPr>
          <p:cNvPr id="2" name="Picture 1" descr="white_slide_backdrop.jpg"/>
          <p:cNvPicPr>
            <a:picLocks noChangeAspect="1"/>
          </p:cNvPicPr>
          <p:nvPr/>
        </p:nvPicPr>
        <p:blipFill>
          <a:blip r:embed="rId2"/>
          <a:stretch>
            <a:fillRect/>
          </a:stretch>
        </p:blipFill>
        <p:spPr>
          <a:xfrm>
            <a:off x="0" y="0"/>
            <a:ext cx="12191695" cy="6858000"/>
          </a:xfrm>
          <a:prstGeom prst="rect">
            <a:avLst/>
          </a:prstGeom>
        </p:spPr>
      </p:pic>
      <p:sp>
        <p:nvSpPr>
          <p:cNvPr id="3" name="TextBox 2"/>
          <p:cNvSpPr txBox="1"/>
          <p:nvPr/>
        </p:nvSpPr>
        <p:spPr>
          <a:xfrm>
            <a:off x="6336792" y="6446520"/>
            <a:ext cx="4572000" cy="320040"/>
          </a:xfrm>
          <a:prstGeom prst="rect">
            <a:avLst/>
          </a:prstGeom>
          <a:noFill/>
        </p:spPr>
        <p:txBody>
          <a:bodyPr wrap="square" lIns="45720" rIns="45720" tIns="18288" bIns="18288">
            <a:spAutoFit/>
          </a:bodyPr>
          <a:lstStyle/>
          <a:p>
            <a:pPr algn="r"/>
            <a:r>
              <a:rPr sz="1000" b="0">
                <a:solidFill>
                  <a:srgbClr val="6B7280"/>
                </a:solidFill>
                <a:latin typeface="Calibri"/>
              </a:rPr>
              <a:t>29</a:t>
            </a:r>
          </a:p>
        </p:txBody>
      </p:sp>
      <p:sp>
        <p:nvSpPr>
          <p:cNvPr id="4" name="TextBox 3"/>
          <p:cNvSpPr txBox="1"/>
          <p:nvPr/>
        </p:nvSpPr>
        <p:spPr>
          <a:xfrm>
            <a:off x="548640" y="1280160"/>
            <a:ext cx="11064240" cy="640080"/>
          </a:xfrm>
          <a:prstGeom prst="rect">
            <a:avLst/>
          </a:prstGeom>
          <a:noFill/>
        </p:spPr>
        <p:txBody>
          <a:bodyPr wrap="square" lIns="45720" rIns="45720" tIns="18288" bIns="18288">
            <a:spAutoFit/>
          </a:bodyPr>
          <a:lstStyle/>
          <a:p>
            <a:pPr algn="ctr"/>
            <a:r>
              <a:rPr sz="2600" b="1">
                <a:solidFill>
                  <a:srgbClr val="0A2540"/>
                </a:solidFill>
                <a:latin typeface="Calibri"/>
              </a:rPr>
              <a:t>Try This — bring to the W2 practical</a:t>
            </a:r>
          </a:p>
        </p:txBody>
      </p:sp>
      <p:sp>
        <p:nvSpPr>
          <p:cNvPr id="5" name="TextBox 4"/>
          <p:cNvSpPr txBox="1"/>
          <p:nvPr/>
        </p:nvSpPr>
        <p:spPr>
          <a:xfrm>
            <a:off x="1280160" y="2011680"/>
            <a:ext cx="9601200" cy="4297680"/>
          </a:xfrm>
          <a:prstGeom prst="rect">
            <a:avLst/>
          </a:prstGeom>
          <a:noFill/>
        </p:spPr>
        <p:txBody>
          <a:bodyPr wrap="square" lIns="45720" rIns="45720" tIns="18288" bIns="18288">
            <a:spAutoFit/>
          </a:bodyPr>
          <a:lstStyle/>
          <a:p>
            <a:pPr algn="l">
              <a:spcAft>
                <a:spcPts val="600"/>
              </a:spcAft>
            </a:pPr>
            <a:r>
              <a:rPr sz="1800" b="0">
                <a:solidFill>
                  <a:srgbClr val="1F2937"/>
                </a:solidFill>
                <a:latin typeface="Calibri"/>
              </a:rPr>
              <a:t/>
            </a:r>
            <a:r>
              <a:rPr sz="1800" b="1">
                <a:solidFill>
                  <a:srgbClr val="00B8D4"/>
                </a:solidFill>
                <a:latin typeface="Calibri"/>
              </a:rPr>
              <a:t>●  </a:t>
            </a:r>
            <a:r>
              <a:rPr sz="1800">
                <a:solidFill>
                  <a:srgbClr val="1F2937"/>
                </a:solidFill>
                <a:latin typeface="Calibri"/>
              </a:rPr>
              <a:t>Pick a web app you use daily — your bank, your email, your university portal.</a:t>
            </a:r>
          </a:p>
          <a:p>
            <a:pPr>
              <a:spcAft>
                <a:spcPts val="600"/>
              </a:spcAft>
            </a:pPr>
            <a:r>
              <a:rPr sz="1800" b="1">
                <a:solidFill>
                  <a:srgbClr val="00B8D4"/>
                </a:solidFill>
                <a:latin typeface="Calibri"/>
              </a:rPr>
              <a:t>●  </a:t>
            </a:r>
            <a:r>
              <a:rPr sz="1800">
                <a:solidFill>
                  <a:srgbClr val="1F2937"/>
                </a:solidFill>
                <a:latin typeface="Calibri"/>
              </a:rPr>
              <a:t>Sketch its login form as a one-flow DFD.</a:t>
            </a:r>
          </a:p>
          <a:p>
            <a:pPr>
              <a:spcAft>
                <a:spcPts val="600"/>
              </a:spcAft>
            </a:pPr>
            <a:r>
              <a:rPr sz="1800" b="1">
                <a:solidFill>
                  <a:srgbClr val="00B8D4"/>
                </a:solidFill>
                <a:latin typeface="Calibri"/>
              </a:rPr>
              <a:t>●  </a:t>
            </a:r>
            <a:r>
              <a:rPr sz="1800">
                <a:solidFill>
                  <a:srgbClr val="1F2937"/>
                </a:solidFill>
                <a:latin typeface="Calibri"/>
              </a:rPr>
              <a:t>Run STRIDE on the single flow from user to login service.</a:t>
            </a:r>
          </a:p>
          <a:p>
            <a:pPr>
              <a:spcAft>
                <a:spcPts val="600"/>
              </a:spcAft>
            </a:pPr>
            <a:r>
              <a:rPr sz="1800" b="1">
                <a:solidFill>
                  <a:srgbClr val="00B8D4"/>
                </a:solidFill>
                <a:latin typeface="Calibri"/>
              </a:rPr>
              <a:t>●  </a:t>
            </a:r>
            <a:r>
              <a:rPr sz="1800">
                <a:solidFill>
                  <a:srgbClr val="1F2937"/>
                </a:solidFill>
                <a:latin typeface="Calibri"/>
              </a:rPr>
              <a:t>Aim for one concrete threat per letter, ten minutes total.</a:t>
            </a:r>
          </a:p>
          <a:p>
            <a:pPr>
              <a:spcAft>
                <a:spcPts val="600"/>
              </a:spcAft>
            </a:pPr>
            <a:r>
              <a:rPr sz="1800" b="1">
                <a:solidFill>
                  <a:srgbClr val="00B8D4"/>
                </a:solidFill>
                <a:latin typeface="Calibri"/>
              </a:rPr>
              <a:t>●  </a:t>
            </a:r>
            <a:r>
              <a:rPr sz="1800">
                <a:solidFill>
                  <a:srgbClr val="1F2937"/>
                </a:solidFill>
                <a:latin typeface="Calibri"/>
              </a:rPr>
              <a:t>You will surprise yourself with how many threats you've already heard of in news stories.</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pic>
        <p:nvPicPr>
          <p:cNvPr id="2" name="Picture 1" descr="white_slide_backdrop.jpg"/>
          <p:cNvPicPr>
            <a:picLocks noChangeAspect="1"/>
          </p:cNvPicPr>
          <p:nvPr/>
        </p:nvPicPr>
        <p:blipFill>
          <a:blip r:embed="rId2"/>
          <a:stretch>
            <a:fillRect/>
          </a:stretch>
        </p:blipFill>
        <p:spPr>
          <a:xfrm>
            <a:off x="0" y="0"/>
            <a:ext cx="12191695" cy="6858000"/>
          </a:xfrm>
          <a:prstGeom prst="rect">
            <a:avLst/>
          </a:prstGeom>
        </p:spPr>
      </p:pic>
      <p:sp>
        <p:nvSpPr>
          <p:cNvPr id="3" name="TextBox 2"/>
          <p:cNvSpPr txBox="1"/>
          <p:nvPr/>
        </p:nvSpPr>
        <p:spPr>
          <a:xfrm>
            <a:off x="6336792" y="6446520"/>
            <a:ext cx="4572000" cy="320040"/>
          </a:xfrm>
          <a:prstGeom prst="rect">
            <a:avLst/>
          </a:prstGeom>
          <a:noFill/>
        </p:spPr>
        <p:txBody>
          <a:bodyPr wrap="square" lIns="45720" rIns="45720" tIns="18288" bIns="18288">
            <a:spAutoFit/>
          </a:bodyPr>
          <a:lstStyle/>
          <a:p>
            <a:pPr algn="r"/>
            <a:r>
              <a:rPr sz="1000" b="0">
                <a:solidFill>
                  <a:srgbClr val="6B7280"/>
                </a:solidFill>
                <a:latin typeface="Calibri"/>
              </a:rPr>
              <a:t>3</a:t>
            </a:r>
          </a:p>
        </p:txBody>
      </p:sp>
      <p:sp>
        <p:nvSpPr>
          <p:cNvPr id="4" name="TextBox 3"/>
          <p:cNvSpPr txBox="1"/>
          <p:nvPr/>
        </p:nvSpPr>
        <p:spPr>
          <a:xfrm>
            <a:off x="548640" y="1280160"/>
            <a:ext cx="11064240" cy="640080"/>
          </a:xfrm>
          <a:prstGeom prst="rect">
            <a:avLst/>
          </a:prstGeom>
          <a:noFill/>
        </p:spPr>
        <p:txBody>
          <a:bodyPr wrap="square" lIns="45720" rIns="45720" tIns="18288" bIns="18288">
            <a:spAutoFit/>
          </a:bodyPr>
          <a:lstStyle/>
          <a:p>
            <a:pPr algn="ctr"/>
            <a:r>
              <a:rPr sz="2600" b="1">
                <a:solidFill>
                  <a:srgbClr val="0A2540"/>
                </a:solidFill>
                <a:latin typeface="Calibri"/>
              </a:rPr>
              <a:t>Optus, September 2022</a:t>
            </a:r>
          </a:p>
        </p:txBody>
      </p:sp>
      <p:sp>
        <p:nvSpPr>
          <p:cNvPr id="5" name="TextBox 4"/>
          <p:cNvSpPr txBox="1"/>
          <p:nvPr/>
        </p:nvSpPr>
        <p:spPr>
          <a:xfrm>
            <a:off x="1280160" y="2011680"/>
            <a:ext cx="9601200" cy="4297680"/>
          </a:xfrm>
          <a:prstGeom prst="rect">
            <a:avLst/>
          </a:prstGeom>
          <a:noFill/>
        </p:spPr>
        <p:txBody>
          <a:bodyPr wrap="square" lIns="45720" rIns="45720" tIns="18288" bIns="18288">
            <a:spAutoFit/>
          </a:bodyPr>
          <a:lstStyle/>
          <a:p>
            <a:pPr algn="l">
              <a:spcAft>
                <a:spcPts val="600"/>
              </a:spcAft>
            </a:pPr>
            <a:r>
              <a:rPr sz="1800" b="0">
                <a:solidFill>
                  <a:srgbClr val="1F2937"/>
                </a:solidFill>
                <a:latin typeface="Calibri"/>
              </a:rPr>
              <a:t/>
            </a:r>
            <a:r>
              <a:rPr sz="1800" b="1">
                <a:solidFill>
                  <a:srgbClr val="00B8D4"/>
                </a:solidFill>
                <a:latin typeface="Calibri"/>
              </a:rPr>
              <a:t>●  </a:t>
            </a:r>
            <a:r>
              <a:rPr sz="1800">
                <a:solidFill>
                  <a:srgbClr val="1F2937"/>
                </a:solidFill>
                <a:latin typeface="Calibri"/>
              </a:rPr>
              <a:t>~9.8 million current and former Optus customers exposed.</a:t>
            </a:r>
          </a:p>
          <a:p>
            <a:pPr>
              <a:spcAft>
                <a:spcPts val="600"/>
              </a:spcAft>
            </a:pPr>
            <a:r>
              <a:rPr sz="1800" b="1">
                <a:solidFill>
                  <a:srgbClr val="00B8D4"/>
                </a:solidFill>
                <a:latin typeface="Calibri"/>
              </a:rPr>
              <a:t>●  </a:t>
            </a:r>
            <a:r>
              <a:rPr sz="1800">
                <a:solidFill>
                  <a:srgbClr val="1F2937"/>
                </a:solidFill>
                <a:latin typeface="Calibri"/>
              </a:rPr>
              <a:t>Names, dates of birth, addresses, passport and driving-licence numbers.</a:t>
            </a:r>
          </a:p>
          <a:p>
            <a:pPr>
              <a:spcAft>
                <a:spcPts val="600"/>
              </a:spcAft>
            </a:pPr>
            <a:r>
              <a:rPr sz="1800" b="1">
                <a:solidFill>
                  <a:srgbClr val="00B8D4"/>
                </a:solidFill>
                <a:latin typeface="Calibri"/>
              </a:rPr>
              <a:t>●  </a:t>
            </a:r>
            <a:r>
              <a:rPr sz="1800">
                <a:solidFill>
                  <a:srgbClr val="1F2937"/>
                </a:solidFill>
                <a:latin typeface="Calibri"/>
              </a:rPr>
              <a:t>The technique took no skill, no malware, no zero-day.</a:t>
            </a:r>
          </a:p>
          <a:p>
            <a:pPr lvl="1">
              <a:spcAft>
                <a:spcPts val="600"/>
              </a:spcAft>
            </a:pPr>
            <a:r>
              <a:rPr sz="1600" b="1">
                <a:solidFill>
                  <a:srgbClr val="00B8D4"/>
                </a:solidFill>
                <a:latin typeface="Calibri"/>
              </a:rPr>
              <a:t>—  </a:t>
            </a:r>
            <a:r>
              <a:rPr sz="1600">
                <a:solidFill>
                  <a:srgbClr val="1F2937"/>
                </a:solidFill>
                <a:latin typeface="Calibri"/>
              </a:rPr>
              <a:t>An internet-facing API at /users/{userId}.</a:t>
            </a:r>
          </a:p>
          <a:p>
            <a:pPr lvl="1">
              <a:spcAft>
                <a:spcPts val="600"/>
              </a:spcAft>
            </a:pPr>
            <a:r>
              <a:rPr sz="1600" b="1">
                <a:solidFill>
                  <a:srgbClr val="00B8D4"/>
                </a:solidFill>
                <a:latin typeface="Calibri"/>
              </a:rPr>
              <a:t>—  </a:t>
            </a:r>
            <a:r>
              <a:rPr sz="1600">
                <a:solidFill>
                  <a:srgbClr val="1F2937"/>
                </a:solidFill>
                <a:latin typeface="Calibri"/>
              </a:rPr>
              <a:t>Attacker incremented the number and called it again.</a:t>
            </a:r>
          </a:p>
          <a:p>
            <a:pPr lvl="1">
              <a:spcAft>
                <a:spcPts val="600"/>
              </a:spcAft>
            </a:pPr>
            <a:r>
              <a:rPr sz="1600" b="1">
                <a:solidFill>
                  <a:srgbClr val="00B8D4"/>
                </a:solidFill>
                <a:latin typeface="Calibri"/>
              </a:rPr>
              <a:t>—  </a:t>
            </a:r>
            <a:r>
              <a:rPr sz="1600">
                <a:solidFill>
                  <a:srgbClr val="1F2937"/>
                </a:solidFill>
                <a:latin typeface="Calibri"/>
              </a:rPr>
              <a:t>Endpoint required no password, no token, no identity check.</a:t>
            </a:r>
          </a:p>
          <a:p>
            <a:pPr>
              <a:spcAft>
                <a:spcPts val="600"/>
              </a:spcAft>
            </a:pPr>
            <a:r>
              <a:rPr sz="1800" b="1">
                <a:solidFill>
                  <a:srgbClr val="00B8D4"/>
                </a:solidFill>
                <a:latin typeface="Calibri"/>
              </a:rPr>
              <a:t>●  </a:t>
            </a:r>
            <a:r>
              <a:rPr sz="1800">
                <a:solidFill>
                  <a:srgbClr val="1F2937"/>
                </a:solidFill>
                <a:latin typeface="Calibri"/>
              </a:rPr>
              <a:t>ACMA's 2024 court filing: "not highly sophisticated… a simple process of trial and error".</a:t>
            </a:r>
          </a:p>
        </p:txBody>
      </p:sp>
    </p:spTree>
  </p:cSld>
  <p:clrMapOvr>
    <a:masterClrMapping/>
  </p:clrMapOvr>
</p:sld>
</file>

<file path=ppt/slides/slide30.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pic>
        <p:nvPicPr>
          <p:cNvPr id="2" name="Picture 1" descr="white_slide_backdrop.jpg"/>
          <p:cNvPicPr>
            <a:picLocks noChangeAspect="1"/>
          </p:cNvPicPr>
          <p:nvPr/>
        </p:nvPicPr>
        <p:blipFill>
          <a:blip r:embed="rId2"/>
          <a:stretch>
            <a:fillRect/>
          </a:stretch>
        </p:blipFill>
        <p:spPr>
          <a:xfrm>
            <a:off x="0" y="0"/>
            <a:ext cx="12191695" cy="6858000"/>
          </a:xfrm>
          <a:prstGeom prst="rect">
            <a:avLst/>
          </a:prstGeom>
        </p:spPr>
      </p:pic>
      <p:sp>
        <p:nvSpPr>
          <p:cNvPr id="3" name="TextBox 2"/>
          <p:cNvSpPr txBox="1"/>
          <p:nvPr/>
        </p:nvSpPr>
        <p:spPr>
          <a:xfrm>
            <a:off x="6336792" y="6446520"/>
            <a:ext cx="4572000" cy="320040"/>
          </a:xfrm>
          <a:prstGeom prst="rect">
            <a:avLst/>
          </a:prstGeom>
          <a:noFill/>
        </p:spPr>
        <p:txBody>
          <a:bodyPr wrap="square" lIns="45720" rIns="45720" tIns="18288" bIns="18288">
            <a:spAutoFit/>
          </a:bodyPr>
          <a:lstStyle/>
          <a:p>
            <a:pPr algn="r"/>
            <a:r>
              <a:rPr sz="1000" b="0">
                <a:solidFill>
                  <a:srgbClr val="6B7280"/>
                </a:solidFill>
                <a:latin typeface="Calibri"/>
              </a:rPr>
              <a:t>30</a:t>
            </a:r>
          </a:p>
        </p:txBody>
      </p:sp>
      <p:sp>
        <p:nvSpPr>
          <p:cNvPr id="4" name="TextBox 3"/>
          <p:cNvSpPr txBox="1"/>
          <p:nvPr/>
        </p:nvSpPr>
        <p:spPr>
          <a:xfrm>
            <a:off x="548640" y="1280160"/>
            <a:ext cx="11064240" cy="640080"/>
          </a:xfrm>
          <a:prstGeom prst="rect">
            <a:avLst/>
          </a:prstGeom>
          <a:noFill/>
        </p:spPr>
        <p:txBody>
          <a:bodyPr wrap="square" lIns="45720" rIns="45720" tIns="18288" bIns="18288">
            <a:spAutoFit/>
          </a:bodyPr>
          <a:lstStyle/>
          <a:p>
            <a:pPr algn="ctr"/>
            <a:r>
              <a:rPr sz="2600" b="1">
                <a:solidFill>
                  <a:srgbClr val="0A2540"/>
                </a:solidFill>
                <a:latin typeface="Calibri"/>
              </a:rPr>
              <a:t>What's next</a:t>
            </a:r>
          </a:p>
        </p:txBody>
      </p:sp>
      <p:sp>
        <p:nvSpPr>
          <p:cNvPr id="5" name="TextBox 4"/>
          <p:cNvSpPr txBox="1"/>
          <p:nvPr/>
        </p:nvSpPr>
        <p:spPr>
          <a:xfrm>
            <a:off x="1280160" y="2011680"/>
            <a:ext cx="9601200" cy="4297680"/>
          </a:xfrm>
          <a:prstGeom prst="rect">
            <a:avLst/>
          </a:prstGeom>
          <a:noFill/>
        </p:spPr>
        <p:txBody>
          <a:bodyPr wrap="square" lIns="45720" rIns="45720" tIns="18288" bIns="18288">
            <a:spAutoFit/>
          </a:bodyPr>
          <a:lstStyle/>
          <a:p>
            <a:pPr algn="l">
              <a:spcAft>
                <a:spcPts val="600"/>
              </a:spcAft>
            </a:pPr>
            <a:r>
              <a:rPr sz="1800" b="0">
                <a:solidFill>
                  <a:srgbClr val="1F2937"/>
                </a:solidFill>
                <a:latin typeface="Calibri"/>
              </a:rPr>
              <a:t/>
            </a:r>
            <a:r>
              <a:rPr sz="1800" b="1">
                <a:solidFill>
                  <a:srgbClr val="00B8D4"/>
                </a:solidFill>
                <a:latin typeface="Calibri"/>
              </a:rPr>
              <a:t>●  </a:t>
            </a:r>
            <a:r>
              <a:rPr sz="1800">
                <a:solidFill>
                  <a:srgbClr val="1F2937"/>
                </a:solidFill>
                <a:latin typeface="Calibri"/>
              </a:rPr>
              <a:t>W2 L2: Frameworks Worth Knowing — NIST CSF 2.0, ISO 27001, GDPR, NIS2 in Ireland.</a:t>
            </a:r>
          </a:p>
          <a:p>
            <a:pPr>
              <a:spcAft>
                <a:spcPts val="600"/>
              </a:spcAft>
            </a:pPr>
            <a:r>
              <a:rPr sz="1800" b="1">
                <a:solidFill>
                  <a:srgbClr val="00B8D4"/>
                </a:solidFill>
                <a:latin typeface="Calibri"/>
              </a:rPr>
              <a:t>●  </a:t>
            </a:r>
            <a:r>
              <a:rPr sz="1800">
                <a:solidFill>
                  <a:srgbClr val="1F2937"/>
                </a:solidFill>
                <a:latin typeface="Calibri"/>
              </a:rPr>
              <a:t>W2 Practical: threat-model OWASP Juice Shop with Threat Dragon, run STRIDE on its DFD, raise findings as tickets.</a:t>
            </a:r>
          </a:p>
          <a:p>
            <a:pPr>
              <a:spcAft>
                <a:spcPts val="600"/>
              </a:spcAft>
            </a:pPr>
            <a:r>
              <a:rPr sz="1800" b="1">
                <a:solidFill>
                  <a:srgbClr val="00B8D4"/>
                </a:solidFill>
                <a:latin typeface="Calibri"/>
              </a:rPr>
              <a:t>●  </a:t>
            </a:r>
            <a:r>
              <a:rPr sz="1800">
                <a:solidFill>
                  <a:srgbClr val="1F2937"/>
                </a:solidFill>
                <a:latin typeface="Calibri"/>
              </a:rPr>
              <a:t>Reading: Chapter 4 of the book; the Threat Modeling Manifesto (~800 words) if you want one external link.</a:t>
            </a:r>
          </a:p>
          <a:p>
            <a:pPr>
              <a:spcAft>
                <a:spcPts val="600"/>
              </a:spcAft>
            </a:pPr>
            <a:r>
              <a:rPr sz="1800" b="1">
                <a:solidFill>
                  <a:srgbClr val="00B8D4"/>
                </a:solidFill>
                <a:latin typeface="Calibri"/>
              </a:rPr>
              <a:t>●  </a:t>
            </a:r>
            <a:r>
              <a:rPr sz="1800">
                <a:solidFill>
                  <a:srgbClr val="1F2937"/>
                </a:solidFill>
                <a:latin typeface="Calibri"/>
              </a:rPr>
              <a:t>Bring your Try This sketch to the practical — we'll compare them.</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pic>
        <p:nvPicPr>
          <p:cNvPr id="2" name="Picture 1" descr="white_slide_backdrop.jpg"/>
          <p:cNvPicPr>
            <a:picLocks noChangeAspect="1"/>
          </p:cNvPicPr>
          <p:nvPr/>
        </p:nvPicPr>
        <p:blipFill>
          <a:blip r:embed="rId2"/>
          <a:stretch>
            <a:fillRect/>
          </a:stretch>
        </p:blipFill>
        <p:spPr>
          <a:xfrm>
            <a:off x="0" y="0"/>
            <a:ext cx="12191695" cy="6858000"/>
          </a:xfrm>
          <a:prstGeom prst="rect">
            <a:avLst/>
          </a:prstGeom>
        </p:spPr>
      </p:pic>
      <p:sp>
        <p:nvSpPr>
          <p:cNvPr id="3" name="TextBox 2"/>
          <p:cNvSpPr txBox="1"/>
          <p:nvPr/>
        </p:nvSpPr>
        <p:spPr>
          <a:xfrm>
            <a:off x="548640" y="1828800"/>
            <a:ext cx="10972800" cy="548640"/>
          </a:xfrm>
          <a:prstGeom prst="rect">
            <a:avLst/>
          </a:prstGeom>
          <a:noFill/>
        </p:spPr>
        <p:txBody>
          <a:bodyPr wrap="square" lIns="45720" rIns="45720" tIns="18288" bIns="18288">
            <a:spAutoFit/>
          </a:bodyPr>
          <a:lstStyle/>
          <a:p>
            <a:pPr algn="ctr"/>
            <a:r>
              <a:rPr sz="1800" b="1">
                <a:solidFill>
                  <a:srgbClr val="00B8D4"/>
                </a:solidFill>
                <a:latin typeface="Calibri"/>
              </a:rPr>
              <a:t>DISCUSSION</a:t>
            </a:r>
          </a:p>
        </p:txBody>
      </p:sp>
      <p:sp>
        <p:nvSpPr>
          <p:cNvPr id="4" name="TextBox 3"/>
          <p:cNvSpPr txBox="1"/>
          <p:nvPr/>
        </p:nvSpPr>
        <p:spPr>
          <a:xfrm>
            <a:off x="914400" y="2926080"/>
            <a:ext cx="10332720" cy="2743200"/>
          </a:xfrm>
          <a:prstGeom prst="rect">
            <a:avLst/>
          </a:prstGeom>
          <a:noFill/>
        </p:spPr>
        <p:txBody>
          <a:bodyPr wrap="square" lIns="45720" rIns="45720" tIns="18288" bIns="18288">
            <a:spAutoFit/>
          </a:bodyPr>
          <a:lstStyle/>
          <a:p>
            <a:pPr algn="ctr"/>
            <a:r>
              <a:rPr sz="3200" b="0">
                <a:solidFill>
                  <a:srgbClr val="0A2540"/>
                </a:solidFill>
                <a:latin typeface="Calibri"/>
              </a:rPr>
              <a:t>What did the Optus engineers fail to ask at design time?</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pic>
        <p:nvPicPr>
          <p:cNvPr id="2" name="Picture 1" descr="white_slide_backdrop.jpg"/>
          <p:cNvPicPr>
            <a:picLocks noChangeAspect="1"/>
          </p:cNvPicPr>
          <p:nvPr/>
        </p:nvPicPr>
        <p:blipFill>
          <a:blip r:embed="rId2"/>
          <a:stretch>
            <a:fillRect/>
          </a:stretch>
        </p:blipFill>
        <p:spPr>
          <a:xfrm>
            <a:off x="0" y="0"/>
            <a:ext cx="12191695" cy="6858000"/>
          </a:xfrm>
          <a:prstGeom prst="rect">
            <a:avLst/>
          </a:prstGeom>
        </p:spPr>
      </p:pic>
      <p:sp>
        <p:nvSpPr>
          <p:cNvPr id="3" name="TextBox 2"/>
          <p:cNvSpPr txBox="1"/>
          <p:nvPr/>
        </p:nvSpPr>
        <p:spPr>
          <a:xfrm>
            <a:off x="548640" y="3017520"/>
            <a:ext cx="10972800" cy="1280160"/>
          </a:xfrm>
          <a:prstGeom prst="rect">
            <a:avLst/>
          </a:prstGeom>
          <a:noFill/>
        </p:spPr>
        <p:txBody>
          <a:bodyPr wrap="square" lIns="45720" rIns="45720" tIns="18288" bIns="18288">
            <a:spAutoFit/>
          </a:bodyPr>
          <a:lstStyle/>
          <a:p>
            <a:pPr algn="ctr"/>
            <a:r>
              <a:rPr sz="4000" b="1">
                <a:solidFill>
                  <a:srgbClr val="0A2540"/>
                </a:solidFill>
                <a:latin typeface="Calibri"/>
              </a:rPr>
              <a:t>The Four Questions That Save You Time</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pic>
        <p:nvPicPr>
          <p:cNvPr id="2" name="Picture 1" descr="white_slide_backdrop.jpg"/>
          <p:cNvPicPr>
            <a:picLocks noChangeAspect="1"/>
          </p:cNvPicPr>
          <p:nvPr/>
        </p:nvPicPr>
        <p:blipFill>
          <a:blip r:embed="rId2"/>
          <a:stretch>
            <a:fillRect/>
          </a:stretch>
        </p:blipFill>
        <p:spPr>
          <a:xfrm>
            <a:off x="0" y="0"/>
            <a:ext cx="12191695" cy="6858000"/>
          </a:xfrm>
          <a:prstGeom prst="rect">
            <a:avLst/>
          </a:prstGeom>
        </p:spPr>
      </p:pic>
      <p:sp>
        <p:nvSpPr>
          <p:cNvPr id="3" name="TextBox 2"/>
          <p:cNvSpPr txBox="1"/>
          <p:nvPr/>
        </p:nvSpPr>
        <p:spPr>
          <a:xfrm>
            <a:off x="6336792" y="6446520"/>
            <a:ext cx="4572000" cy="320040"/>
          </a:xfrm>
          <a:prstGeom prst="rect">
            <a:avLst/>
          </a:prstGeom>
          <a:noFill/>
        </p:spPr>
        <p:txBody>
          <a:bodyPr wrap="square" lIns="45720" rIns="45720" tIns="18288" bIns="18288">
            <a:spAutoFit/>
          </a:bodyPr>
          <a:lstStyle/>
          <a:p>
            <a:pPr algn="r"/>
            <a:r>
              <a:rPr sz="1000" b="0">
                <a:solidFill>
                  <a:srgbClr val="6B7280"/>
                </a:solidFill>
                <a:latin typeface="Calibri"/>
              </a:rPr>
              <a:t>6</a:t>
            </a:r>
          </a:p>
        </p:txBody>
      </p:sp>
      <p:sp>
        <p:nvSpPr>
          <p:cNvPr id="4" name="TextBox 3"/>
          <p:cNvSpPr txBox="1"/>
          <p:nvPr/>
        </p:nvSpPr>
        <p:spPr>
          <a:xfrm>
            <a:off x="548640" y="1280160"/>
            <a:ext cx="11064240" cy="640080"/>
          </a:xfrm>
          <a:prstGeom prst="rect">
            <a:avLst/>
          </a:prstGeom>
          <a:noFill/>
        </p:spPr>
        <p:txBody>
          <a:bodyPr wrap="square" lIns="45720" rIns="45720" tIns="18288" bIns="18288">
            <a:spAutoFit/>
          </a:bodyPr>
          <a:lstStyle/>
          <a:p>
            <a:pPr algn="ctr"/>
            <a:r>
              <a:rPr sz="2600" b="1">
                <a:solidFill>
                  <a:srgbClr val="0A2540"/>
                </a:solidFill>
                <a:latin typeface="Calibri"/>
              </a:rPr>
              <a:t>Shostack's Four Question Frame</a:t>
            </a:r>
          </a:p>
        </p:txBody>
      </p:sp>
      <p:sp>
        <p:nvSpPr>
          <p:cNvPr id="5" name="TextBox 4"/>
          <p:cNvSpPr txBox="1"/>
          <p:nvPr/>
        </p:nvSpPr>
        <p:spPr>
          <a:xfrm>
            <a:off x="1280160" y="2011680"/>
            <a:ext cx="9601200" cy="4297680"/>
          </a:xfrm>
          <a:prstGeom prst="rect">
            <a:avLst/>
          </a:prstGeom>
          <a:noFill/>
        </p:spPr>
        <p:txBody>
          <a:bodyPr wrap="square" lIns="45720" rIns="45720" tIns="18288" bIns="18288">
            <a:spAutoFit/>
          </a:bodyPr>
          <a:lstStyle/>
          <a:p>
            <a:pPr algn="l">
              <a:spcAft>
                <a:spcPts val="600"/>
              </a:spcAft>
            </a:pPr>
            <a:r>
              <a:rPr sz="1800" b="0">
                <a:solidFill>
                  <a:srgbClr val="1F2937"/>
                </a:solidFill>
                <a:latin typeface="Calibri"/>
              </a:rPr>
              <a:t/>
            </a:r>
            <a:r>
              <a:rPr sz="1800" b="1">
                <a:solidFill>
                  <a:srgbClr val="00B8D4"/>
                </a:solidFill>
                <a:latin typeface="Calibri"/>
              </a:rPr>
              <a:t>●  </a:t>
            </a:r>
            <a:r>
              <a:rPr sz="1800">
                <a:solidFill>
                  <a:srgbClr val="1F2937"/>
                </a:solidFill>
                <a:latin typeface="Calibri"/>
              </a:rPr>
              <a:t>1. What are we working on?</a:t>
            </a:r>
          </a:p>
          <a:p>
            <a:pPr>
              <a:spcAft>
                <a:spcPts val="600"/>
              </a:spcAft>
            </a:pPr>
            <a:r>
              <a:rPr sz="1800" b="1">
                <a:solidFill>
                  <a:srgbClr val="00B8D4"/>
                </a:solidFill>
                <a:latin typeface="Calibri"/>
              </a:rPr>
              <a:t>●  </a:t>
            </a:r>
            <a:r>
              <a:rPr sz="1800">
                <a:solidFill>
                  <a:srgbClr val="1F2937"/>
                </a:solidFill>
                <a:latin typeface="Calibri"/>
              </a:rPr>
              <a:t>2. What can go wrong?</a:t>
            </a:r>
          </a:p>
          <a:p>
            <a:pPr>
              <a:spcAft>
                <a:spcPts val="600"/>
              </a:spcAft>
            </a:pPr>
            <a:r>
              <a:rPr sz="1800" b="1">
                <a:solidFill>
                  <a:srgbClr val="00B8D4"/>
                </a:solidFill>
                <a:latin typeface="Calibri"/>
              </a:rPr>
              <a:t>●  </a:t>
            </a:r>
            <a:r>
              <a:rPr sz="1800">
                <a:solidFill>
                  <a:srgbClr val="1F2937"/>
                </a:solidFill>
                <a:latin typeface="Calibri"/>
              </a:rPr>
              <a:t>3. What are we going to do about it?</a:t>
            </a:r>
          </a:p>
          <a:p>
            <a:pPr>
              <a:spcAft>
                <a:spcPts val="600"/>
              </a:spcAft>
            </a:pPr>
            <a:r>
              <a:rPr sz="1800" b="1">
                <a:solidFill>
                  <a:srgbClr val="00B8D4"/>
                </a:solidFill>
                <a:latin typeface="Calibri"/>
              </a:rPr>
              <a:t>●  </a:t>
            </a:r>
            <a:r>
              <a:rPr sz="1800">
                <a:solidFill>
                  <a:srgbClr val="1F2937"/>
                </a:solidFill>
                <a:latin typeface="Calibri"/>
              </a:rPr>
              <a:t>4. Did we do a good enough job?</a:t>
            </a:r>
          </a:p>
          <a:p>
            <a:pPr>
              <a:spcAft>
                <a:spcPts val="600"/>
              </a:spcAft>
            </a:pPr>
            <a:r>
              <a:rPr sz="1800" b="1">
                <a:solidFill>
                  <a:srgbClr val="00B8D4"/>
                </a:solidFill>
                <a:latin typeface="Calibri"/>
              </a:rPr>
              <a:t>●  </a:t>
            </a:r>
            <a:r>
              <a:rPr sz="1800">
                <a:solidFill>
                  <a:srgbClr val="1F2937"/>
                </a:solidFill>
                <a:latin typeface="Calibri"/>
              </a:rPr>
              <a:t>Wording is canonical — Shostack asks it not be paraphrased.</a:t>
            </a:r>
          </a:p>
          <a:p>
            <a:pPr lvl="1">
              <a:spcAft>
                <a:spcPts val="600"/>
              </a:spcAft>
            </a:pPr>
            <a:r>
              <a:rPr sz="1600" b="1">
                <a:solidFill>
                  <a:srgbClr val="00B8D4"/>
                </a:solidFill>
                <a:latin typeface="Calibri"/>
              </a:rPr>
              <a:t>—  </a:t>
            </a:r>
            <a:r>
              <a:rPr sz="1600">
                <a:solidFill>
                  <a:srgbClr val="1F2937"/>
                </a:solidFill>
                <a:latin typeface="Calibri"/>
              </a:rPr>
              <a:t>The collective 'we' is intentional: a team activity, not done TO a team.</a:t>
            </a:r>
          </a:p>
          <a:p>
            <a:pPr lvl="1">
              <a:spcAft>
                <a:spcPts val="600"/>
              </a:spcAft>
            </a:pPr>
            <a:r>
              <a:rPr sz="1600" b="1">
                <a:solidFill>
                  <a:srgbClr val="00B8D4"/>
                </a:solidFill>
                <a:latin typeface="Calibri"/>
              </a:rPr>
              <a:t>—  </a:t>
            </a:r>
            <a:r>
              <a:rPr sz="1600">
                <a:solidFill>
                  <a:srgbClr val="1F2937"/>
                </a:solidFill>
                <a:latin typeface="Calibri"/>
              </a:rPr>
              <a:t>Question 4 is the one teams skip — and the one that matters most.</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pic>
        <p:nvPicPr>
          <p:cNvPr id="2" name="Picture 1" descr="white_slide_backdrop.jpg"/>
          <p:cNvPicPr>
            <a:picLocks noChangeAspect="1"/>
          </p:cNvPicPr>
          <p:nvPr/>
        </p:nvPicPr>
        <p:blipFill>
          <a:blip r:embed="rId2"/>
          <a:stretch>
            <a:fillRect/>
          </a:stretch>
        </p:blipFill>
        <p:spPr>
          <a:xfrm>
            <a:off x="0" y="0"/>
            <a:ext cx="12191695" cy="6858000"/>
          </a:xfrm>
          <a:prstGeom prst="rect">
            <a:avLst/>
          </a:prstGeom>
        </p:spPr>
      </p:pic>
      <p:sp>
        <p:nvSpPr>
          <p:cNvPr id="3" name="TextBox 2"/>
          <p:cNvSpPr txBox="1"/>
          <p:nvPr/>
        </p:nvSpPr>
        <p:spPr>
          <a:xfrm>
            <a:off x="6336792" y="6446520"/>
            <a:ext cx="4572000" cy="320040"/>
          </a:xfrm>
          <a:prstGeom prst="rect">
            <a:avLst/>
          </a:prstGeom>
          <a:noFill/>
        </p:spPr>
        <p:txBody>
          <a:bodyPr wrap="square" lIns="45720" rIns="45720" tIns="18288" bIns="18288">
            <a:spAutoFit/>
          </a:bodyPr>
          <a:lstStyle/>
          <a:p>
            <a:pPr algn="r"/>
            <a:r>
              <a:rPr sz="1000" b="0">
                <a:solidFill>
                  <a:srgbClr val="6B7280"/>
                </a:solidFill>
                <a:latin typeface="Calibri"/>
              </a:rPr>
              <a:t>7</a:t>
            </a:r>
          </a:p>
        </p:txBody>
      </p:sp>
      <p:sp>
        <p:nvSpPr>
          <p:cNvPr id="4" name="TextBox 3"/>
          <p:cNvSpPr txBox="1"/>
          <p:nvPr/>
        </p:nvSpPr>
        <p:spPr>
          <a:xfrm>
            <a:off x="548640" y="1280160"/>
            <a:ext cx="11064240" cy="640080"/>
          </a:xfrm>
          <a:prstGeom prst="rect">
            <a:avLst/>
          </a:prstGeom>
          <a:noFill/>
        </p:spPr>
        <p:txBody>
          <a:bodyPr wrap="square" lIns="45720" rIns="45720" tIns="18288" bIns="18288">
            <a:spAutoFit/>
          </a:bodyPr>
          <a:lstStyle/>
          <a:p>
            <a:pPr algn="ctr"/>
            <a:r>
              <a:rPr sz="2600" b="1">
                <a:solidFill>
                  <a:srgbClr val="0A2540"/>
                </a:solidFill>
                <a:latin typeface="Calibri"/>
              </a:rPr>
              <a:t>Working definition</a:t>
            </a:r>
          </a:p>
        </p:txBody>
      </p:sp>
      <p:sp>
        <p:nvSpPr>
          <p:cNvPr id="5" name="Rounded Rectangle 4"/>
          <p:cNvSpPr/>
          <p:nvPr/>
        </p:nvSpPr>
        <p:spPr>
          <a:xfrm>
            <a:off x="1280160" y="2103120"/>
            <a:ext cx="9601200" cy="3657600"/>
          </a:xfrm>
          <a:prstGeom prst="roundRect">
            <a:avLst/>
          </a:prstGeom>
          <a:solidFill>
            <a:srgbClr val="E6F7FB"/>
          </a:solidFill>
          <a:ln w="19050">
            <a:solidFill>
              <a:srgbClr val="00B8D4"/>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6" name="TextBox 5"/>
          <p:cNvSpPr txBox="1"/>
          <p:nvPr/>
        </p:nvSpPr>
        <p:spPr>
          <a:xfrm>
            <a:off x="1645920" y="2240280"/>
            <a:ext cx="8869680" cy="640080"/>
          </a:xfrm>
          <a:prstGeom prst="rect">
            <a:avLst/>
          </a:prstGeom>
          <a:noFill/>
        </p:spPr>
        <p:txBody>
          <a:bodyPr wrap="square" lIns="45720" rIns="45720" tIns="18288" bIns="18288">
            <a:spAutoFit/>
          </a:bodyPr>
          <a:lstStyle/>
          <a:p>
            <a:pPr algn="l"/>
            <a:r>
              <a:rPr sz="2600" b="1">
                <a:solidFill>
                  <a:srgbClr val="0A2540"/>
                </a:solidFill>
                <a:latin typeface="Calibri"/>
              </a:rPr>
              <a:t>Threat Modelling</a:t>
            </a:r>
          </a:p>
        </p:txBody>
      </p:sp>
      <p:sp>
        <p:nvSpPr>
          <p:cNvPr id="7" name="TextBox 6"/>
          <p:cNvSpPr txBox="1"/>
          <p:nvPr/>
        </p:nvSpPr>
        <p:spPr>
          <a:xfrm>
            <a:off x="1645920" y="2971800"/>
            <a:ext cx="8869680" cy="2286000"/>
          </a:xfrm>
          <a:prstGeom prst="rect">
            <a:avLst/>
          </a:prstGeom>
          <a:noFill/>
        </p:spPr>
        <p:txBody>
          <a:bodyPr wrap="square" lIns="45720" rIns="45720" tIns="18288" bIns="18288">
            <a:spAutoFit/>
          </a:bodyPr>
          <a:lstStyle/>
          <a:p>
            <a:pPr algn="l"/>
            <a:r>
              <a:rPr sz="1800" b="0">
                <a:solidFill>
                  <a:srgbClr val="1F2937"/>
                </a:solidFill>
                <a:latin typeface="Calibri"/>
              </a:rPr>
              <a:t>The practice of answering Shostack's four questions, with enough rigour and enough people in the room to produce decisions you can act on. It is a conversation more than a document. The output you want is a list of changes the team makes to the design BEFORE writing the code.</a:t>
            </a:r>
          </a:p>
        </p:txBody>
      </p:sp>
      <p:sp>
        <p:nvSpPr>
          <p:cNvPr id="8" name="TextBox 7"/>
          <p:cNvSpPr txBox="1"/>
          <p:nvPr/>
        </p:nvSpPr>
        <p:spPr>
          <a:xfrm>
            <a:off x="1645920" y="5349240"/>
            <a:ext cx="8869680" cy="365760"/>
          </a:xfrm>
          <a:prstGeom prst="rect">
            <a:avLst/>
          </a:prstGeom>
          <a:noFill/>
        </p:spPr>
        <p:txBody>
          <a:bodyPr wrap="square" lIns="45720" rIns="45720" tIns="18288" bIns="18288">
            <a:spAutoFit/>
          </a:bodyPr>
          <a:lstStyle/>
          <a:p>
            <a:pPr algn="l"/>
            <a:r>
              <a:rPr sz="1400" b="0">
                <a:solidFill>
                  <a:srgbClr val="6B7280"/>
                </a:solidFill>
                <a:latin typeface="Calibri"/>
              </a:rPr>
              <a:t>— adapted from Shostack, 2024</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pic>
        <p:nvPicPr>
          <p:cNvPr id="2" name="Picture 1" descr="white_slide_backdrop.jpg"/>
          <p:cNvPicPr>
            <a:picLocks noChangeAspect="1"/>
          </p:cNvPicPr>
          <p:nvPr/>
        </p:nvPicPr>
        <p:blipFill>
          <a:blip r:embed="rId2"/>
          <a:stretch>
            <a:fillRect/>
          </a:stretch>
        </p:blipFill>
        <p:spPr>
          <a:xfrm>
            <a:off x="0" y="0"/>
            <a:ext cx="12191695" cy="6858000"/>
          </a:xfrm>
          <a:prstGeom prst="rect">
            <a:avLst/>
          </a:prstGeom>
        </p:spPr>
      </p:pic>
      <p:sp>
        <p:nvSpPr>
          <p:cNvPr id="3" name="TextBox 2"/>
          <p:cNvSpPr txBox="1"/>
          <p:nvPr/>
        </p:nvSpPr>
        <p:spPr>
          <a:xfrm>
            <a:off x="548640" y="3017520"/>
            <a:ext cx="10972800" cy="1280160"/>
          </a:xfrm>
          <a:prstGeom prst="rect">
            <a:avLst/>
          </a:prstGeom>
          <a:noFill/>
        </p:spPr>
        <p:txBody>
          <a:bodyPr wrap="square" lIns="45720" rIns="45720" tIns="18288" bIns="18288">
            <a:spAutoFit/>
          </a:bodyPr>
          <a:lstStyle/>
          <a:p>
            <a:pPr algn="ctr"/>
            <a:r>
              <a:rPr sz="4000" b="1">
                <a:solidFill>
                  <a:srgbClr val="0A2540"/>
                </a:solidFill>
                <a:latin typeface="Calibri"/>
              </a:rPr>
              <a:t>Drawing the System — DFDs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pic>
        <p:nvPicPr>
          <p:cNvPr id="2" name="Picture 1" descr="white_slide_backdrop.jpg"/>
          <p:cNvPicPr>
            <a:picLocks noChangeAspect="1"/>
          </p:cNvPicPr>
          <p:nvPr/>
        </p:nvPicPr>
        <p:blipFill>
          <a:blip r:embed="rId2"/>
          <a:stretch>
            <a:fillRect/>
          </a:stretch>
        </p:blipFill>
        <p:spPr>
          <a:xfrm>
            <a:off x="0" y="0"/>
            <a:ext cx="12191695" cy="6858000"/>
          </a:xfrm>
          <a:prstGeom prst="rect">
            <a:avLst/>
          </a:prstGeom>
        </p:spPr>
      </p:pic>
      <p:sp>
        <p:nvSpPr>
          <p:cNvPr id="3" name="TextBox 2"/>
          <p:cNvSpPr txBox="1"/>
          <p:nvPr/>
        </p:nvSpPr>
        <p:spPr>
          <a:xfrm>
            <a:off x="6336792" y="6446520"/>
            <a:ext cx="4572000" cy="320040"/>
          </a:xfrm>
          <a:prstGeom prst="rect">
            <a:avLst/>
          </a:prstGeom>
          <a:noFill/>
        </p:spPr>
        <p:txBody>
          <a:bodyPr wrap="square" lIns="45720" rIns="45720" tIns="18288" bIns="18288">
            <a:spAutoFit/>
          </a:bodyPr>
          <a:lstStyle/>
          <a:p>
            <a:pPr algn="r"/>
            <a:r>
              <a:rPr sz="1000" b="0">
                <a:solidFill>
                  <a:srgbClr val="6B7280"/>
                </a:solidFill>
                <a:latin typeface="Calibri"/>
              </a:rPr>
              <a:t>9</a:t>
            </a:r>
          </a:p>
        </p:txBody>
      </p:sp>
      <p:sp>
        <p:nvSpPr>
          <p:cNvPr id="4" name="TextBox 3"/>
          <p:cNvSpPr txBox="1"/>
          <p:nvPr/>
        </p:nvSpPr>
        <p:spPr>
          <a:xfrm>
            <a:off x="548640" y="1280160"/>
            <a:ext cx="11064240" cy="640080"/>
          </a:xfrm>
          <a:prstGeom prst="rect">
            <a:avLst/>
          </a:prstGeom>
          <a:noFill/>
        </p:spPr>
        <p:txBody>
          <a:bodyPr wrap="square" lIns="45720" rIns="45720" tIns="18288" bIns="18288">
            <a:spAutoFit/>
          </a:bodyPr>
          <a:lstStyle/>
          <a:p>
            <a:pPr algn="ctr"/>
            <a:r>
              <a:rPr sz="2600" b="1">
                <a:solidFill>
                  <a:srgbClr val="0A2540"/>
                </a:solidFill>
                <a:latin typeface="Calibri"/>
              </a:rPr>
              <a:t>Four shapes and one annotation</a:t>
            </a:r>
          </a:p>
        </p:txBody>
      </p:sp>
      <p:sp>
        <p:nvSpPr>
          <p:cNvPr id="5" name="TextBox 4"/>
          <p:cNvSpPr txBox="1"/>
          <p:nvPr/>
        </p:nvSpPr>
        <p:spPr>
          <a:xfrm>
            <a:off x="1280160" y="2011680"/>
            <a:ext cx="9601200" cy="4297680"/>
          </a:xfrm>
          <a:prstGeom prst="rect">
            <a:avLst/>
          </a:prstGeom>
          <a:noFill/>
        </p:spPr>
        <p:txBody>
          <a:bodyPr wrap="square" lIns="45720" rIns="45720" tIns="18288" bIns="18288">
            <a:spAutoFit/>
          </a:bodyPr>
          <a:lstStyle/>
          <a:p>
            <a:pPr algn="l">
              <a:spcAft>
                <a:spcPts val="600"/>
              </a:spcAft>
            </a:pPr>
            <a:r>
              <a:rPr sz="1800" b="0">
                <a:solidFill>
                  <a:srgbClr val="1F2937"/>
                </a:solidFill>
                <a:latin typeface="Calibri"/>
              </a:rPr>
              <a:t/>
            </a:r>
            <a:r>
              <a:rPr sz="1800" b="1">
                <a:solidFill>
                  <a:srgbClr val="00B8D4"/>
                </a:solidFill>
                <a:latin typeface="Calibri"/>
              </a:rPr>
              <a:t>●  </a:t>
            </a:r>
            <a:r>
              <a:rPr sz="1800">
                <a:solidFill>
                  <a:srgbClr val="1F2937"/>
                </a:solidFill>
                <a:latin typeface="Calibri"/>
              </a:rPr>
              <a:t>PROCESSES (circles) — running code: a web server, a Lambda, a stored procedure.</a:t>
            </a:r>
          </a:p>
          <a:p>
            <a:pPr>
              <a:spcAft>
                <a:spcPts val="600"/>
              </a:spcAft>
            </a:pPr>
            <a:r>
              <a:rPr sz="1800" b="1">
                <a:solidFill>
                  <a:srgbClr val="00B8D4"/>
                </a:solidFill>
                <a:latin typeface="Calibri"/>
              </a:rPr>
              <a:t>●  </a:t>
            </a:r>
            <a:r>
              <a:rPr sz="1800">
                <a:solidFill>
                  <a:srgbClr val="1F2937"/>
                </a:solidFill>
                <a:latin typeface="Calibri"/>
              </a:rPr>
              <a:t>DATA STORES (parallel lines) — data at rest: Postgres, S3, Redis, a cookie, a log.</a:t>
            </a:r>
          </a:p>
          <a:p>
            <a:pPr>
              <a:spcAft>
                <a:spcPts val="600"/>
              </a:spcAft>
            </a:pPr>
            <a:r>
              <a:rPr sz="1800" b="1">
                <a:solidFill>
                  <a:srgbClr val="00B8D4"/>
                </a:solidFill>
                <a:latin typeface="Calibri"/>
              </a:rPr>
              <a:t>●  </a:t>
            </a:r>
            <a:r>
              <a:rPr sz="1800">
                <a:solidFill>
                  <a:srgbClr val="1F2937"/>
                </a:solidFill>
                <a:latin typeface="Calibri"/>
              </a:rPr>
              <a:t>EXTERNAL ENTITIES (squares) — anything outside your control: users, third-party APIs.</a:t>
            </a:r>
          </a:p>
          <a:p>
            <a:pPr>
              <a:spcAft>
                <a:spcPts val="600"/>
              </a:spcAft>
            </a:pPr>
            <a:r>
              <a:rPr sz="1800" b="1">
                <a:solidFill>
                  <a:srgbClr val="00B8D4"/>
                </a:solidFill>
                <a:latin typeface="Calibri"/>
              </a:rPr>
              <a:t>●  </a:t>
            </a:r>
            <a:r>
              <a:rPr sz="1800">
                <a:solidFill>
                  <a:srgbClr val="1F2937"/>
                </a:solidFill>
                <a:latin typeface="Calibri"/>
              </a:rPr>
              <a:t>DATA FLOWS (labelled arrows) — always directional, always labelled with WHAT flows.</a:t>
            </a:r>
          </a:p>
          <a:p>
            <a:pPr>
              <a:spcAft>
                <a:spcPts val="600"/>
              </a:spcAft>
            </a:pPr>
            <a:r>
              <a:rPr sz="1800" b="1">
                <a:solidFill>
                  <a:srgbClr val="00B8D4"/>
                </a:solidFill>
                <a:latin typeface="Calibri"/>
              </a:rPr>
              <a:t>●  </a:t>
            </a:r>
            <a:r>
              <a:rPr sz="1800">
                <a:solidFill>
                  <a:srgbClr val="1F2937"/>
                </a:solidFill>
                <a:latin typeface="Calibri"/>
              </a:rPr>
              <a:t>TRUST BOUNDARIES (dashed lines) — where the level of trust changes.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Steve Canny</cp:lastModifiedBy>
  <cp:revision>1</cp:revision>
  <dcterms:created xsi:type="dcterms:W3CDTF">2013-01-27T09:14:16Z</dcterms:created>
  <dcterms:modified xsi:type="dcterms:W3CDTF">2013-01-27T09:15:58Z</dcterms:modified>
  <cp:category/>
</cp:coreProperties>
</file>