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real breaches across eight years, one shape — and what changes about programming when LLMs join the loop.</a:t>
            </a:r>
          </a:p>
          <a:p/>
          <a:p>
            <a:r>
              <a:t>TALKING POINTS:</a:t>
            </a:r>
          </a:p>
          <a:p>
            <a:r>
              <a:t>  - Recap of W1 L1 in one line: CIA, threat-vuln-risk.</a:t>
            </a:r>
          </a:p>
          <a:p>
            <a:r>
              <a:t>  - Today: TalkTalk → BA → MOVEit, plus the AI-assistants question.</a:t>
            </a:r>
          </a:p>
          <a:p>
            <a:r>
              <a:t>  - By end of class: the bug-to-breach pipeline is the load-bearing diagram.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behavioural research, briefly. Acar 2016 + Perry 2023 are the keepers.</a:t>
            </a:r>
          </a:p>
          <a:p/>
          <a:p>
            <a:r>
              <a:t>TIME: ~8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Knowledge is unevenly distributed. The OWASP Top 10 has been published for 22 years; most developers haven't read it once.</a:t>
            </a:r>
          </a:p>
          <a:p/>
          <a:p>
            <a:r>
              <a:t>TIME: ~8 min</a:t>
            </a:r>
          </a:p>
          <a:p/>
          <a:p>
            <a:r>
              <a:t>TIP: If a student claims they 'just check before they paste', cite Fischer 2017's 15.4% — calibration is hard.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single most important section of the lecture. Pearce 40% / Perry 'more confident, less secure' / Veracode 45%.</a:t>
            </a:r>
          </a:p>
          <a:p/>
          <a:p>
            <a:r>
              <a:t>TIME: ~7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This is THE slide. Make it land. Show of hands: who used Copilot/Claude/ChatGPT for code in the last week? — almost every hand.</a:t>
            </a:r>
          </a:p>
          <a:p/>
          <a:p>
            <a:r>
              <a:t>TIME: ~7 min</a:t>
            </a:r>
          </a:p>
          <a:p/>
          <a:p>
            <a:r>
              <a:t>TIP: Forward-point to Ch 33/34: this thread continues there from a different angle.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takeaway is not 'don't use AI'. It's 'use it like you'd use any junior pair — verify, push back, never just accept'.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End on optimism. Trustworthy Computing 2002 + Heartbleed 2014 are the two cultural inflections that proved a field could turn around.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lesson is generalisable: cultural change on security tends to start with one team that has been embarrassed.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Closing 1 minute. Set up the lab; emphasise that students who skip it are blocked for every subsequent practical.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breaches, three continents of attackers, one shared shape.</a:t>
            </a:r>
          </a:p>
          <a:p/>
          <a:p>
            <a:r>
              <a:t>TIME: ~10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SQL injection was already 17 years old when this happened. The defence was already in every web textbook.</a:t>
            </a:r>
          </a:p>
          <a:p/>
          <a:p>
            <a:r>
              <a:t>TIME: ~4 min</a:t>
            </a:r>
          </a:p>
          <a:p/>
          <a:p>
            <a:r>
              <a:t>TIP: Open with the question: how does a national telco get owned by a 1998-vintage bug?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This shape is the chapter. Internalise it now; we return to it in Ch 4 (TM) and Ch 17 (Web AppSec).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Magecart card-skimming. Same pipeline shape; different interpreter (browser instead of database).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breaches, three continents of attackers, one defence — parameterised queries — that has been industry-standard for over twenty years.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Skim. Don't get bogged down. The point is: the cost is real and rising.</a:t>
            </a:r>
          </a:p>
          <a:p/>
          <a:p>
            <a:r>
              <a:t>TIME: ~5 min</a:t>
            </a:r>
          </a:p>
          <a:p/>
          <a:p>
            <a:r>
              <a:t>TIP: If running short, this section is the first to compress.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Numbers are slide bait. Don't lecture every figure — point students at the chapter for the depth.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Five minutes, everyone-on-keyboards. URL: https://owasp.org/Top10/</a:t>
            </a:r>
          </a:p>
          <a:p/>
          <a:p>
            <a:r>
              <a:t>TALKING POINTS:</a:t>
            </a:r>
          </a:p>
          <a:p>
            <a:r>
              <a:t>  - Have everyone open https://owasp.org/Top10/.</a:t>
            </a:r>
          </a:p>
          <a:p>
            <a:r>
              <a:t>  - Click into A03:2021 (Injection). Read the rank.</a:t>
            </a:r>
          </a:p>
          <a:p>
            <a:r>
              <a:t>  - Reveal: it was A01 from 2010 through 2017.</a:t>
            </a:r>
          </a:p>
          <a:p>
            <a:r>
              <a:t>  - Click A01:2021 (Broken Access Control). Forward-point to Ch 17.</a:t>
            </a:r>
          </a:p>
          <a:p>
            <a:r>
              <a:t>  - Wrap: 'Top 10 is a moving picture, not a fixed canon.'</a:t>
            </a:r>
          </a:p>
          <a:p/>
          <a:p>
            <a:r>
              <a:t>TIME: ~5 min</a:t>
            </a:r>
          </a:p>
          <a:p/>
          <a:p>
            <a:r>
              <a:t>TIP: If a student is offline, they can read along on the projector.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377440"/>
            <a:ext cx="1097280" cy="73152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4864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00B8D4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6060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Calibri"/>
              </a:rPr>
              <a:t>Why Secure Programming Matters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0"/>
            <a:ext cx="1097280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200" b="0">
                <a:solidFill>
                  <a:srgbClr val="E5E7EB"/>
                </a:solidFill>
                <a:latin typeface="Calibri"/>
              </a:rPr>
              <a:t>Week 1, Lecture 2 — COMP09031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200" b="0">
                <a:solidFill>
                  <a:srgbClr val="CBD2D9"/>
                </a:solidFill>
                <a:latin typeface="Calibri"/>
              </a:rPr>
              <a:t>Week 1  •  Lecture 2  •  Michael Duignan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Why good developers write insecure code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Three studies that should have changed practice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Acar et al., IEEE S&amp;P 2016.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Information sources matter — copy-paste-from-Stack-Overflow is statistically less secure than copy-paste-from-official-docs.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Fischer et al., IEEE S&amp;P 2017.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1,161 Android apps had Stack Overflow code with known security flaws — 15.4% of the apps studied.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Jallow et al., IEEE S&amp;P 2024.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Stack Overflow snippets evolve; copies in deployed software don't follow the upstream fixes.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Pattern: developers reach for fast answers; security is a non-functional concern that loses to deadlines.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The AI coding assistant question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Four years of evidence, all uncomfortable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Pearce et al. 2022 (IEEE S&amp;P, Distinguished Paper).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89 scenarios drawn from CWE Top 25, 1,689 generated programs.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~40% vulnerable.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Perry et al. 2023 (ACM CCS).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47 developers; AI-assisted half wrote LESS secure code AND were MORE confident in it.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Snyk 2024 AI Code Security Report (n=537).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75% of devs believed AI code was MORE secure than human code.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80% admitted bypassing org security policies to use AI tools.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Veracode 2025 GenAI Code Security Report.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100+ LLMs tested across Java/Python/C#/JS — 45% of samples introduced an OWASP Top 10 bug.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Security performance was FLAT across model sizes. Bigger ≠ safer.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3774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Healthy scepticism, not abstinence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40233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Perry 2023's positive signal: the developers who engaged with their prompts —
rephrasing, reading critically, treating the assistant as a junior pair —
produced code with fewer vulnerabilities.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9280" y="3794760"/>
            <a:ext cx="82296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Cultural change is possible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Two cultural inflections worth remembering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Trustworthy Computing — January 2002.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Bill Gates internal memo to all Microsoft FTEs.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'Choose security over features when forced to choose.'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Two-month dev pause; the Security Development Lifecycle followed.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Heartbleed and the Core Infrastructure Initiative — April 2014.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OpenSSL vulnerability that exposed memory of millions of TLS-protected services.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Catalysed industry-funded support for critical OSS — the OpenSSF eventually grew out of this.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Both started with one team that had been embarrassed.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What's next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Practical (W1 P): Build your lab — Docker, Python venv, git, VS Code, the legality of the toolkit.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W2 L1: Threat Modelling — STRIDE on a real DFD.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Reading: Chapter 2 of the book, plus the Pearce 2022 paper if you want the methodology depth.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From bug to breach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TalkTalk — October 2015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~156,959 customer records exfiltrated; 15,656 with bank sort code + account number.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Cost: ~£77m to the business; £400k ICO fine (then a record).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Technical root cause: SQL injection on three legacy pages.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Inherited from the 2009 Tiscali UK acquisition.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Database: unpatched MySQL with a fix available since 2012.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Two earlier successful injection probes (July, September 2015) had gone undetected.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ICO verdict read like a syllabus checklist: no inventory, no monitoring, no patching, no parameterised queries.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3774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bug-to-breach pipeline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40233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Developer decision → unmonitored vulnerability → undetected probe → ICO report.
Every stage is software behaving as written.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9280" y="3794760"/>
            <a:ext cx="82296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British Airways — August 2018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22 lines of skimming JavaScript injected into Modernizr 2.6.2 on ba.com.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Ran undetected from 22 August to 5 September 2018.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~429,612 individuals affected; ~244,000 had full card + CVV stolen.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ICO fine: £20m (down from initial £183m proposal due to mitigation + COVID-19 hardship).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Tell-tale: a single network call to baways.com after each successful payment.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MOVEit Transfer — May 2023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Cl0p ransomware group exploited a previously-unknown SQL injection in Progress Software's MFT product.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~2,500 organisations and ~93 million individuals affected.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Vulnerable component: a single API DLL, moveitisapi.dll.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Crafted action=m2 + x-silock-transaction header concatenated into SQL.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Custom ASP.NET web shell LEMURLOOT dropped for persistence.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Same shape, eight years on. SQL injection is still the unsanitised string concatenated into a query.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The numbers, briefly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What the 2025 reports say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Verizon DBIR 2025 — vulnerability exploitation as initial access doubled year-on-year.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Mandiant M-Trends 2025 — global median dwell time keeps falling, but that's because attackers are encrypting faster.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IBM Cost of a Data Breach 2025 — global average ~$4.88m; healthcare and finance worst hit.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Cost-of-fix curve.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Boehm 1981 is the original; many later citations are unreliable.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Don't quote a clean 100× number — quote a range.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The Register / Bossavit critique is real; flag it verbally.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Embedded interlude — OWASP Top 10 movement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