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Set the tone. Welcome the cohort. Ground the module in two real incidents.</a:t>
            </a:r>
          </a:p>
          <a:p/>
          <a:p>
            <a:r>
              <a:t>TALKING POINTS:</a:t>
            </a:r>
          </a:p>
          <a:p>
            <a:r>
              <a:t>  - Welcome — first lecture of a 13-week module.</a:t>
            </a:r>
          </a:p>
          <a:p>
            <a:r>
              <a:t>  - Today: where the field starts. Ground it in two real incidents.</a:t>
            </a:r>
          </a:p>
          <a:p>
            <a:r>
              <a:t>  - By end of class: you can describe a breach in CIA terms and threat-vuln-risk terms.</a:t>
            </a:r>
          </a:p>
          <a:p/>
          <a:p>
            <a:r>
              <a:t>TIME: ~2 min</a:t>
            </a:r>
          </a:p>
          <a:p/>
          <a:p>
            <a:r>
              <a:t>TIP: Have Moodle open on the projector. Some students will not have access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words students will use interchangeably unless we stop them now.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They are NOT synonyms. Make them articulate the distinction in their first assignment.</a:t>
            </a:r>
          </a:p>
          <a:p/>
          <a:p>
            <a:r>
              <a:t>TALKING POINTS:</a:t>
            </a:r>
          </a:p>
          <a:p>
            <a:r>
              <a:t>  - Risk = threat × vulnerability × impact is a working tool, not a memorisation exercise.</a:t>
            </a:r>
          </a:p>
          <a:p>
            <a:r>
              <a:t>  - All three must be non-zero for risk to exist.</a:t>
            </a:r>
          </a:p>
          <a:p>
            <a:r>
              <a:t>  - We mostly control vulnerability; we sometimes shape impact; we rarely control threat.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Brisk: five categories. We return to actors throughout the module.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MOST insider incidents are negligence, not malice. The Hollywood narrative is the minority case.</a:t>
            </a:r>
          </a:p>
          <a:p/>
          <a:p>
            <a:r>
              <a:t>TALKING POINTS:</a:t>
            </a:r>
          </a:p>
          <a:p>
            <a:r>
              <a:t>  - Conti was organised criminal — but the leaks revealed a nation-state-adjacent posture.</a:t>
            </a:r>
          </a:p>
          <a:p>
            <a:r>
              <a:t>  - Most consequential breaches involve no novel technical work.</a:t>
            </a:r>
          </a:p>
          <a:p>
            <a:r>
              <a:t>  - Verizon DBIR is the annual reference for the actual mix.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closing line. Security is continuous practice, not a one-off purchase.</a:t>
            </a:r>
          </a:p>
          <a:p/>
          <a:p>
            <a:r>
              <a:t>TALKING POINTS:</a:t>
            </a:r>
          </a:p>
          <a:p>
            <a:r>
              <a:t>  - Schneier's argument: products help, but they don't finish the job.</a:t>
            </a:r>
          </a:p>
          <a:p>
            <a:r>
              <a:t>  - Threats evolve, configurations drift, dependencies change.</a:t>
            </a:r>
          </a:p>
          <a:p>
            <a:r>
              <a:t>  - This module is about how to keep the process running.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Set up the next two slots. End on the lab — students who skip the W1 practical are blocked for every subsequent practical.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Twenty minutes before the content. Cover schedule, expectations, Moodle access, the W1 practical.</a:t>
            </a:r>
          </a:p>
          <a:p/>
          <a:p>
            <a:r>
              <a:t>TALKING POINTS:</a:t>
            </a:r>
          </a:p>
          <a:p>
            <a:r>
              <a:t>  - 13 weeks: 12 teaching + W13 assessment.</a:t>
            </a:r>
          </a:p>
          <a:p>
            <a:r>
              <a:t>  - 4 hours/week: 2 lectures + 1 practical.</a:t>
            </a:r>
          </a:p>
          <a:p>
            <a:r>
              <a:t>  - Take-home project brief lands W7.</a:t>
            </a:r>
          </a:p>
          <a:p>
            <a:r>
              <a:t>  - The companion website is the lecture-day hub.</a:t>
            </a:r>
          </a:p>
          <a:p>
            <a:r>
              <a:t>  - Questions out loud — there are no stupid ones, especially in W1.</a:t>
            </a:r>
          </a:p>
          <a:p/>
          <a:p>
            <a:r>
              <a:t>TIME: ~10 min</a:t>
            </a:r>
          </a:p>
          <a:p/>
          <a:p>
            <a:r>
              <a:t>TIP: If Moodle is broken, do this from the website instead.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HSE 2021 + Colonial Pipeline 2021. Same playbook, different country, different decision on the ransom.</a:t>
            </a:r>
          </a:p>
          <a:p/>
          <a:p>
            <a:r>
              <a:t>TIME: ~10 min</a:t>
            </a:r>
          </a:p>
          <a:p/>
          <a:p>
            <a:r>
              <a:t>TIP: Don't read every footnote. Focus on the parallel.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dominant harm was AVAILABILITY, not confidentiality. Hospitals reverted to paper.</a:t>
            </a:r>
          </a:p>
          <a:p/>
          <a:p>
            <a:r>
              <a:t>TALKING POINTS:</a:t>
            </a:r>
          </a:p>
          <a:p>
            <a:r>
              <a:t>  - Two months of silent reconnaissance before the encryption.</a:t>
            </a:r>
          </a:p>
          <a:p>
            <a:r>
              <a:t>  - Backups were reachable from production — also encrypted.</a:t>
            </a:r>
          </a:p>
          <a:p>
            <a:r>
              <a:t>  - The PIR (PwC) is the canonical source.</a:t>
            </a:r>
          </a:p>
          <a:p/>
          <a:p>
            <a:r>
              <a:t>TIME: ~4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Paying didn't make the recovery faster. Both organisations spent months recovering.</a:t>
            </a:r>
          </a:p>
          <a:p/>
          <a:p>
            <a:r>
              <a:t>TIME: ~4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interesting question isn't 'did paying help' — it's 'what made these breaches possible at all'.</a:t>
            </a:r>
          </a:p>
          <a:p/>
          <a:p>
            <a:r>
              <a:t>TIME: ~2 min</a:t>
            </a:r>
          </a:p>
          <a:p/>
          <a:p>
            <a:r>
              <a:t>TIP: Bridge to the CIA triad: how would we describe the harm precisely?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properties every security control exists to defend.</a:t>
            </a:r>
          </a:p>
          <a:p/>
          <a:p>
            <a:r>
              <a:t>TIME: ~10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HSE = availability failure. Colonial = availability failure. Both leaked some data, but the headline harm was disruption.</a:t>
            </a:r>
          </a:p>
          <a:p/>
          <a:p>
            <a:r>
              <a:t>TALKING POINTS:</a:t>
            </a:r>
          </a:p>
          <a:p>
            <a:r>
              <a:t>  - The triad has no single inventor — earliest joint articulation is the 1972 Anderson USAF study.</a:t>
            </a:r>
          </a:p>
          <a:p>
            <a:r>
              <a:t>  - The phrase 'CIA triad' became standard in the 1990s.</a:t>
            </a:r>
          </a:p>
          <a:p>
            <a:r>
              <a:t>  - Some practitioners add accountability, non-repudiation, authenticity as 'fourth properties'.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Security is trade-offs, not absolutes. Defending one property aggressively often weakens another.</a:t>
            </a:r>
          </a:p>
          <a:p/>
          <a:p>
            <a:r>
              <a:t>TIME: ~3 min</a:t>
            </a:r>
          </a:p>
          <a:p/>
          <a:p>
            <a:r>
              <a:t>TIP: Concrete example: full-disk encryption on every laptop is great for confidentiality, terrible for availability if your IT helpdesk can't recover keys.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377440"/>
            <a:ext cx="1097280" cy="73152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4864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00B8D4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060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Calibri"/>
              </a:rPr>
              <a:t>What is Cybersecurity?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0"/>
            <a:ext cx="1097280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200" b="0">
                <a:solidFill>
                  <a:srgbClr val="E5E7EB"/>
                </a:solidFill>
                <a:latin typeface="Calibri"/>
              </a:rPr>
              <a:t>Week 1, Lecture 1 — COMP09031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200" b="0">
                <a:solidFill>
                  <a:srgbClr val="CBD2D9"/>
                </a:solidFill>
                <a:latin typeface="Calibri"/>
              </a:rPr>
              <a:t>Week 1  •  Lecture 1  •  Michael Duignan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Threat × Vulnerability × Impact = Risk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The three words, the three meanings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THREAT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The actor or event that wishes / could cause harm.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HSE: Conti, a Russian-speaking ransomware crew.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VULNERABILITY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The weakness in the system that an adversary could exploit.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HSE: chained — phishing, macro execution, lateral movement, reachable backups.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IMPACT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The consequence if the threat exploits the vulnerability successfully.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HSE: €100m+ and patients harmed.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RISK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What emerges when threat meets vulnerability under non-trivial impact.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Manageable, never zero.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Who attacks? The modern adversary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Five categories of threat actor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Nation-state — APT groups; long-dwell, well-resourced, geopolitical motive.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Organised criminal — ransomware-as-a-service; financial motive (Conti, DarkSide).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Hacktivist — political or ideological motive; visible attacks.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Insider — accident or malice; privileged access; majority are unintentional.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Script kiddie / opportunist — automation against unpatched targets.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3774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Security is a process, not a product.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40233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— Bruce Schneier, 2000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0" y="3794760"/>
            <a:ext cx="82296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What's next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Next lecture (W1 L2): Why secure programming matters — TalkTalk, BA, MOVEit, the cost-of-fix curve, AI assistants.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Practical (W1 P): Build your lab — Docker, Python venv, Git, VS Code.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Reading: Chapter 1 in the book; PwC HSE PIR if you want the depth.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Questions on the website forum or in person at the practical.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Module welcome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Two attacks, one week, one pattern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HSE Ireland — May 2021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Friday 14 May 2021: HSE servers unresponsive across the country.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Conti ransomware. Group had been inside the network for ~2 months before pulling the trigger.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Ransom demanded: ~$20m in bitcoin.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Decision: did NOT pay.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Cost of clean-up: over €100m.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Cancer treatments postponed; X-rays carried by hand on USB sticks.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Conti disbanded in 2022 after leaks; same operators in BlackCat, Royal, Black Basta.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Colonial Pipeline — May 2021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Same week, two thousand miles away.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DarkSide ransomware (different group, same playbook).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Initial access: ONE compromised password for an unmonitored VPN account.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Decision: PAID.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~$4.4m in bitcoin.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Most of it was later seized back by US law enforcement.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Pipeline was offline for 5 days; fuel shortages on the East Coast.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CEO testified before the U.S. Senate on 8 June 2021 — public record.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3774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Same week. Same playbook. Different decisions.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40233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Both recovered. Neither outcome was clean.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0" y="3794760"/>
            <a:ext cx="82296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74320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88036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1">
                <a:solidFill>
                  <a:srgbClr val="00B8D4"/>
                </a:solidFill>
                <a:latin typeface="Calibri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The CIA triad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800" b="1">
                <a:solidFill>
                  <a:srgbClr val="0A2540"/>
                </a:solidFill>
                <a:latin typeface="Calibri"/>
              </a:rPr>
              <a:t>The three properties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508760"/>
            <a:ext cx="54864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645920"/>
            <a:ext cx="11064240" cy="4572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>
                <a:solidFill>
                  <a:srgbClr val="1F2937"/>
                </a:solidFill>
                <a:latin typeface="Calibri"/>
              </a:rPr>
              <a:t/>
            </a: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Confidentiality.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Preventing unauthorised disclosure.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Encryption, access control, classification.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Integrity.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Preventing unauthorised modification.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Hashes, signatures, audit logs.</a:t>
            </a:r>
          </a:p>
          <a:p>
            <a:pPr>
              <a:spcAft>
                <a:spcPts val="8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●  </a:t>
            </a:r>
            <a:r>
              <a:rPr sz="2000">
                <a:solidFill>
                  <a:srgbClr val="1F2937"/>
                </a:solidFill>
                <a:latin typeface="Calibri"/>
              </a:rPr>
              <a:t>Availability.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Ensuring resources are accessible when needed.</a:t>
            </a:r>
          </a:p>
          <a:p>
            <a:pPr lvl="1">
              <a:spcAft>
                <a:spcPts val="8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—  </a:t>
            </a:r>
            <a:r>
              <a:rPr sz="1800">
                <a:solidFill>
                  <a:srgbClr val="1F2937"/>
                </a:solidFill>
                <a:latin typeface="Calibri"/>
              </a:rPr>
              <a:t>Redundancy, capacity, recovery.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ATU  |  COMP09031 — Cybersecurity &amp; Secure Programming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640080"/>
            <a:ext cx="11064240" cy="800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Week 1 • Lecture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446520"/>
            <a:ext cx="521208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3774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properties are often in tension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40233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Encrypt everything → kills availability when keys are lost.
Log everything → leaks confidentiality.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0" y="3794760"/>
            <a:ext cx="822960" cy="54864"/>
          </a:xfrm>
          <a:prstGeom prst="rect">
            <a:avLst/>
          </a:prstGeom>
          <a:solidFill>
            <a:srgbClr val="00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